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DM Sans" charset="1" panose="00000000000000000000"/>
      <p:regular r:id="rId15"/>
    </p:embeddedFont>
    <p:embeddedFont>
      <p:font typeface="Hatton Semi-Bold" charset="1" panose="00000700000000000000"/>
      <p:regular r:id="rId16"/>
    </p:embeddedFont>
    <p:embeddedFont>
      <p:font typeface="Courier Prime Bold" charset="1" panose="00000809000000000000"/>
      <p:regular r:id="rId17"/>
    </p:embeddedFont>
    <p:embeddedFont>
      <p:font typeface="Courier Prime" charset="1" panose="00000509000000000000"/>
      <p:regular r:id="rId18"/>
    </p:embeddedFont>
    <p:embeddedFont>
      <p:font typeface="DM Sans Italics" charset="1" panose="00000000000000000000"/>
      <p:regular r:id="rId19"/>
    </p:embeddedFont>
    <p:embeddedFont>
      <p:font typeface="Hatton Bold" charset="1" panose="00000800000000000000"/>
      <p:regular r:id="rId20"/>
    </p:embeddedFont>
    <p:embeddedFont>
      <p:font typeface="Hatton Ultra-Bold" charset="1" panose="000009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jpe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 Id="rId7" Target="../media/image14.jpeg" Type="http://schemas.openxmlformats.org/officeDocument/2006/relationships/image"/><Relationship Id="rId8" Target="../media/image15.jpeg" Type="http://schemas.openxmlformats.org/officeDocument/2006/relationships/image"/><Relationship Id="rId9" Target="../media/image16.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png" Type="http://schemas.openxmlformats.org/officeDocument/2006/relationships/image"/><Relationship Id="rId12" Target="../media/image24.jpeg" Type="http://schemas.openxmlformats.org/officeDocument/2006/relationships/image"/><Relationship Id="rId2" Target="../media/image18.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 Id="rId7" Target="../media/image19.png" Type="http://schemas.openxmlformats.org/officeDocument/2006/relationships/image"/><Relationship Id="rId8" Target="../media/image20.png" Type="http://schemas.openxmlformats.org/officeDocument/2006/relationships/image"/><Relationship Id="rId9" Target="../media/image2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2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2299" r="0" b="-82299"/>
            </a:stretch>
          </a:blipFill>
        </p:spPr>
      </p:sp>
      <p:sp>
        <p:nvSpPr>
          <p:cNvPr name="TextBox 3" id="3"/>
          <p:cNvSpPr txBox="true"/>
          <p:nvPr/>
        </p:nvSpPr>
        <p:spPr>
          <a:xfrm rot="0">
            <a:off x="13326257" y="981075"/>
            <a:ext cx="3933043" cy="405765"/>
          </a:xfrm>
          <a:prstGeom prst="rect">
            <a:avLst/>
          </a:prstGeom>
        </p:spPr>
        <p:txBody>
          <a:bodyPr anchor="t" rtlCol="false" tIns="0" lIns="0" bIns="0" rIns="0">
            <a:spAutoFit/>
          </a:bodyPr>
          <a:lstStyle/>
          <a:p>
            <a:pPr algn="r" marL="0" indent="0" lvl="0">
              <a:lnSpc>
                <a:spcPts val="3359"/>
              </a:lnSpc>
              <a:spcBef>
                <a:spcPct val="0"/>
              </a:spcBef>
            </a:pPr>
            <a:r>
              <a:rPr lang="en-US" sz="2400">
                <a:solidFill>
                  <a:srgbClr val="000000"/>
                </a:solidFill>
                <a:latin typeface="DM Sans"/>
              </a:rPr>
              <a:t>May 15th ,</a:t>
            </a:r>
            <a:r>
              <a:rPr lang="en-US" sz="2400" u="none">
                <a:solidFill>
                  <a:srgbClr val="000000"/>
                </a:solidFill>
                <a:latin typeface="DM Sans"/>
              </a:rPr>
              <a:t> 2024</a:t>
            </a:r>
          </a:p>
        </p:txBody>
      </p:sp>
      <p:sp>
        <p:nvSpPr>
          <p:cNvPr name="Freeform 4" id="4"/>
          <p:cNvSpPr/>
          <p:nvPr/>
        </p:nvSpPr>
        <p:spPr>
          <a:xfrm flipH="false" flipV="false" rot="-6630706">
            <a:off x="9789224" y="2334341"/>
            <a:ext cx="5000753" cy="4846184"/>
          </a:xfrm>
          <a:custGeom>
            <a:avLst/>
            <a:gdLst/>
            <a:ahLst/>
            <a:cxnLst/>
            <a:rect r="r" b="b" t="t" l="l"/>
            <a:pathLst>
              <a:path h="4846184" w="5000753">
                <a:moveTo>
                  <a:pt x="0" y="0"/>
                </a:moveTo>
                <a:lnTo>
                  <a:pt x="5000753" y="0"/>
                </a:lnTo>
                <a:lnTo>
                  <a:pt x="5000753" y="4846184"/>
                </a:lnTo>
                <a:lnTo>
                  <a:pt x="0" y="4846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5514009">
            <a:off x="5133057" y="854861"/>
            <a:ext cx="6084290" cy="8726180"/>
          </a:xfrm>
          <a:custGeom>
            <a:avLst/>
            <a:gdLst/>
            <a:ahLst/>
            <a:cxnLst/>
            <a:rect r="r" b="b" t="t" l="l"/>
            <a:pathLst>
              <a:path h="8726180" w="6084290">
                <a:moveTo>
                  <a:pt x="6084290" y="0"/>
                </a:moveTo>
                <a:lnTo>
                  <a:pt x="0" y="0"/>
                </a:lnTo>
                <a:lnTo>
                  <a:pt x="0" y="8726180"/>
                </a:lnTo>
                <a:lnTo>
                  <a:pt x="6084290" y="8726180"/>
                </a:lnTo>
                <a:lnTo>
                  <a:pt x="6084290" y="0"/>
                </a:lnTo>
                <a:close/>
              </a:path>
            </a:pathLst>
          </a:custGeom>
          <a:blipFill>
            <a:blip r:embed="rId5"/>
            <a:stretch>
              <a:fillRect l="-3065" t="0" r="-3065" b="0"/>
            </a:stretch>
          </a:blipFill>
        </p:spPr>
      </p:sp>
      <p:sp>
        <p:nvSpPr>
          <p:cNvPr name="TextBox 6" id="6"/>
          <p:cNvSpPr txBox="true"/>
          <p:nvPr/>
        </p:nvSpPr>
        <p:spPr>
          <a:xfrm rot="143633">
            <a:off x="6085039" y="3367512"/>
            <a:ext cx="4934176" cy="1878964"/>
          </a:xfrm>
          <a:prstGeom prst="rect">
            <a:avLst/>
          </a:prstGeom>
        </p:spPr>
        <p:txBody>
          <a:bodyPr anchor="t" rtlCol="false" tIns="0" lIns="0" bIns="0" rIns="0">
            <a:spAutoFit/>
          </a:bodyPr>
          <a:lstStyle/>
          <a:p>
            <a:pPr algn="l" marL="0" indent="0" lvl="0">
              <a:lnSpc>
                <a:spcPts val="14560"/>
              </a:lnSpc>
              <a:spcBef>
                <a:spcPct val="0"/>
              </a:spcBef>
            </a:pPr>
            <a:r>
              <a:rPr lang="en-US" sz="10400">
                <a:solidFill>
                  <a:srgbClr val="FFFFFF"/>
                </a:solidFill>
                <a:latin typeface="Hatton Semi-Bold"/>
              </a:rPr>
              <a:t>Balige</a:t>
            </a:r>
          </a:p>
        </p:txBody>
      </p:sp>
      <p:sp>
        <p:nvSpPr>
          <p:cNvPr name="TextBox 7" id="7"/>
          <p:cNvSpPr txBox="true"/>
          <p:nvPr/>
        </p:nvSpPr>
        <p:spPr>
          <a:xfrm rot="-283590">
            <a:off x="5294642" y="5439039"/>
            <a:ext cx="5484710" cy="1877747"/>
          </a:xfrm>
          <a:prstGeom prst="rect">
            <a:avLst/>
          </a:prstGeom>
        </p:spPr>
        <p:txBody>
          <a:bodyPr anchor="t" rtlCol="false" tIns="0" lIns="0" bIns="0" rIns="0">
            <a:spAutoFit/>
          </a:bodyPr>
          <a:lstStyle/>
          <a:p>
            <a:pPr algn="l" marL="0" indent="0" lvl="0">
              <a:lnSpc>
                <a:spcPts val="14560"/>
              </a:lnSpc>
              <a:spcBef>
                <a:spcPct val="0"/>
              </a:spcBef>
            </a:pPr>
            <a:r>
              <a:rPr lang="en-US" sz="10400">
                <a:solidFill>
                  <a:srgbClr val="FFFFFF"/>
                </a:solidFill>
                <a:latin typeface="Hatton Semi-Bold"/>
              </a:rPr>
              <a:t>Market</a:t>
            </a:r>
          </a:p>
        </p:txBody>
      </p:sp>
      <p:sp>
        <p:nvSpPr>
          <p:cNvPr name="Freeform 8" id="8"/>
          <p:cNvSpPr/>
          <p:nvPr/>
        </p:nvSpPr>
        <p:spPr>
          <a:xfrm flipH="false" flipV="false" rot="183673">
            <a:off x="12076690" y="6403521"/>
            <a:ext cx="2822016" cy="2781411"/>
          </a:xfrm>
          <a:custGeom>
            <a:avLst/>
            <a:gdLst/>
            <a:ahLst/>
            <a:cxnLst/>
            <a:rect r="r" b="b" t="t" l="l"/>
            <a:pathLst>
              <a:path h="2781411" w="2822016">
                <a:moveTo>
                  <a:pt x="0" y="0"/>
                </a:moveTo>
                <a:lnTo>
                  <a:pt x="2822015" y="0"/>
                </a:lnTo>
                <a:lnTo>
                  <a:pt x="2822015" y="2781411"/>
                </a:lnTo>
                <a:lnTo>
                  <a:pt x="0" y="2781411"/>
                </a:lnTo>
                <a:lnTo>
                  <a:pt x="0" y="0"/>
                </a:lnTo>
                <a:close/>
              </a:path>
            </a:pathLst>
          </a:custGeom>
          <a:blipFill>
            <a:blip r:embed="rId6"/>
            <a:stretch>
              <a:fillRect l="0" t="0" r="0" b="0"/>
            </a:stretch>
          </a:blipFill>
        </p:spPr>
      </p:sp>
      <p:sp>
        <p:nvSpPr>
          <p:cNvPr name="Freeform 9" id="9"/>
          <p:cNvSpPr/>
          <p:nvPr/>
        </p:nvSpPr>
        <p:spPr>
          <a:xfrm flipH="false" flipV="false" rot="-1495375">
            <a:off x="11953017" y="6421786"/>
            <a:ext cx="1093111" cy="371202"/>
          </a:xfrm>
          <a:custGeom>
            <a:avLst/>
            <a:gdLst/>
            <a:ahLst/>
            <a:cxnLst/>
            <a:rect r="r" b="b" t="t" l="l"/>
            <a:pathLst>
              <a:path h="371202" w="1093111">
                <a:moveTo>
                  <a:pt x="0" y="0"/>
                </a:moveTo>
                <a:lnTo>
                  <a:pt x="1093111" y="0"/>
                </a:lnTo>
                <a:lnTo>
                  <a:pt x="1093111" y="371203"/>
                </a:lnTo>
                <a:lnTo>
                  <a:pt x="0" y="371203"/>
                </a:lnTo>
                <a:lnTo>
                  <a:pt x="0" y="0"/>
                </a:lnTo>
                <a:close/>
              </a:path>
            </a:pathLst>
          </a:custGeom>
          <a:blipFill>
            <a:blip r:embed="rId7"/>
            <a:stretch>
              <a:fillRect l="0" t="0" r="0" b="0"/>
            </a:stretch>
          </a:blipFill>
        </p:spPr>
      </p:sp>
      <p:sp>
        <p:nvSpPr>
          <p:cNvPr name="TextBox 10" id="10"/>
          <p:cNvSpPr txBox="true"/>
          <p:nvPr/>
        </p:nvSpPr>
        <p:spPr>
          <a:xfrm rot="245663">
            <a:off x="12649713" y="6779364"/>
            <a:ext cx="1751354" cy="533400"/>
          </a:xfrm>
          <a:prstGeom prst="rect">
            <a:avLst/>
          </a:prstGeom>
        </p:spPr>
        <p:txBody>
          <a:bodyPr anchor="t" rtlCol="false" tIns="0" lIns="0" bIns="0" rIns="0">
            <a:spAutoFit/>
          </a:bodyPr>
          <a:lstStyle/>
          <a:p>
            <a:pPr algn="ctr">
              <a:lnSpc>
                <a:spcPts val="2160"/>
              </a:lnSpc>
            </a:pPr>
            <a:r>
              <a:rPr lang="en-US" sz="1800">
                <a:solidFill>
                  <a:srgbClr val="000000"/>
                </a:solidFill>
                <a:latin typeface="Courier Prime Bold"/>
              </a:rPr>
              <a:t>Kelompok</a:t>
            </a:r>
          </a:p>
          <a:p>
            <a:pPr algn="ctr">
              <a:lnSpc>
                <a:spcPts val="2160"/>
              </a:lnSpc>
            </a:pPr>
            <a:r>
              <a:rPr lang="en-US" sz="1800">
                <a:solidFill>
                  <a:srgbClr val="000000"/>
                </a:solidFill>
                <a:latin typeface="Courier Prime Bold"/>
              </a:rPr>
              <a:t>5</a:t>
            </a:r>
          </a:p>
        </p:txBody>
      </p:sp>
      <p:sp>
        <p:nvSpPr>
          <p:cNvPr name="TextBox 11" id="11"/>
          <p:cNvSpPr txBox="true"/>
          <p:nvPr/>
        </p:nvSpPr>
        <p:spPr>
          <a:xfrm rot="234627">
            <a:off x="12223823" y="7485633"/>
            <a:ext cx="2809351" cy="1333500"/>
          </a:xfrm>
          <a:prstGeom prst="rect">
            <a:avLst/>
          </a:prstGeom>
        </p:spPr>
        <p:txBody>
          <a:bodyPr anchor="t" rtlCol="false" tIns="0" lIns="0" bIns="0" rIns="0">
            <a:spAutoFit/>
          </a:bodyPr>
          <a:lstStyle/>
          <a:p>
            <a:pPr algn="l">
              <a:lnSpc>
                <a:spcPts val="2160"/>
              </a:lnSpc>
            </a:pPr>
            <a:r>
              <a:rPr lang="en-US" sz="1800">
                <a:solidFill>
                  <a:srgbClr val="000000"/>
                </a:solidFill>
                <a:latin typeface="Courier Prime"/>
              </a:rPr>
              <a:t>Veri Marpaung</a:t>
            </a:r>
          </a:p>
          <a:p>
            <a:pPr algn="l">
              <a:lnSpc>
                <a:spcPts val="2160"/>
              </a:lnSpc>
            </a:pPr>
            <a:r>
              <a:rPr lang="en-US" sz="1800">
                <a:solidFill>
                  <a:srgbClr val="000000"/>
                </a:solidFill>
                <a:latin typeface="Courier Prime"/>
              </a:rPr>
              <a:t>Efran Lumbantoruan</a:t>
            </a:r>
          </a:p>
          <a:p>
            <a:pPr algn="l">
              <a:lnSpc>
                <a:spcPts val="2160"/>
              </a:lnSpc>
            </a:pPr>
            <a:r>
              <a:rPr lang="en-US" sz="1800">
                <a:solidFill>
                  <a:srgbClr val="000000"/>
                </a:solidFill>
                <a:latin typeface="Courier Prime"/>
              </a:rPr>
              <a:t>Marihot Tambunan</a:t>
            </a:r>
          </a:p>
          <a:p>
            <a:pPr algn="l">
              <a:lnSpc>
                <a:spcPts val="2160"/>
              </a:lnSpc>
            </a:pPr>
            <a:r>
              <a:rPr lang="en-US" sz="1800">
                <a:solidFill>
                  <a:srgbClr val="000000"/>
                </a:solidFill>
                <a:latin typeface="Courier Prime"/>
              </a:rPr>
              <a:t>Stepen Siahaan</a:t>
            </a:r>
          </a:p>
          <a:p>
            <a:pPr algn="l">
              <a:lnSpc>
                <a:spcPts val="2160"/>
              </a:lnSpc>
            </a:pPr>
            <a:r>
              <a:rPr lang="en-US" sz="1800">
                <a:solidFill>
                  <a:srgbClr val="000000"/>
                </a:solidFill>
                <a:latin typeface="Courier Prime"/>
              </a:rPr>
              <a:t>Yen Rylin</a:t>
            </a:r>
          </a:p>
        </p:txBody>
      </p:sp>
      <p:sp>
        <p:nvSpPr>
          <p:cNvPr name="TextBox 12" id="12"/>
          <p:cNvSpPr txBox="true"/>
          <p:nvPr/>
        </p:nvSpPr>
        <p:spPr>
          <a:xfrm rot="0">
            <a:off x="1028700" y="981075"/>
            <a:ext cx="11873058" cy="405765"/>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000000"/>
                </a:solidFill>
                <a:latin typeface="DM Sans"/>
              </a:rPr>
              <a:t>Website E-Commers Pasar Tradisional Balige Menggunakan Arsitektur Microservice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2299" r="0" b="-82299"/>
            </a:stretch>
          </a:blipFill>
        </p:spPr>
      </p:sp>
      <p:sp>
        <p:nvSpPr>
          <p:cNvPr name="TextBox 3" id="3"/>
          <p:cNvSpPr txBox="true"/>
          <p:nvPr/>
        </p:nvSpPr>
        <p:spPr>
          <a:xfrm rot="0">
            <a:off x="1025000" y="2271533"/>
            <a:ext cx="16234300" cy="5434965"/>
          </a:xfrm>
          <a:prstGeom prst="rect">
            <a:avLst/>
          </a:prstGeom>
        </p:spPr>
        <p:txBody>
          <a:bodyPr anchor="t" rtlCol="false" tIns="0" lIns="0" bIns="0" rIns="0">
            <a:spAutoFit/>
          </a:bodyPr>
          <a:lstStyle/>
          <a:p>
            <a:pPr algn="l">
              <a:lnSpc>
                <a:spcPts val="3359"/>
              </a:lnSpc>
            </a:pPr>
            <a:r>
              <a:rPr lang="en-US" sz="2400">
                <a:solidFill>
                  <a:srgbClr val="000000"/>
                </a:solidFill>
                <a:latin typeface="DM Sans Italics"/>
              </a:rPr>
              <a:t>Website e-commerce</a:t>
            </a:r>
            <a:r>
              <a:rPr lang="en-US" sz="2400">
                <a:solidFill>
                  <a:srgbClr val="000000"/>
                </a:solidFill>
                <a:latin typeface="DM Sans"/>
              </a:rPr>
              <a:t> Pasar Tradisional Balige adalah </a:t>
            </a:r>
            <a:r>
              <a:rPr lang="en-US" sz="2400">
                <a:solidFill>
                  <a:srgbClr val="000000"/>
                </a:solidFill>
                <a:latin typeface="DM Sans Italics"/>
              </a:rPr>
              <a:t>platform</a:t>
            </a:r>
            <a:r>
              <a:rPr lang="en-US" sz="2400">
                <a:solidFill>
                  <a:srgbClr val="000000"/>
                </a:solidFill>
                <a:latin typeface="DM Sans"/>
              </a:rPr>
              <a:t> </a:t>
            </a:r>
            <a:r>
              <a:rPr lang="en-US" sz="2400">
                <a:solidFill>
                  <a:srgbClr val="000000"/>
                </a:solidFill>
                <a:latin typeface="DM Sans Italics"/>
              </a:rPr>
              <a:t>online</a:t>
            </a:r>
            <a:r>
              <a:rPr lang="en-US" sz="2400">
                <a:solidFill>
                  <a:srgbClr val="000000"/>
                </a:solidFill>
                <a:latin typeface="DM Sans"/>
              </a:rPr>
              <a:t> yang menghubungkan penjual dan pembeli secara efisien. Didesain dengan sistem mikroservis, setiap komponen aplikasi dibagi menjadi layanan terpisah yang bertanggung jawab atas tugas-tugas khusus. Ini termasuk layanan Penjual, Autentikasi, Produk, Kategori, dan Ulasan. </a:t>
            </a:r>
            <a:r>
              <a:rPr lang="en-US" sz="2400">
                <a:solidFill>
                  <a:srgbClr val="000000"/>
                </a:solidFill>
                <a:latin typeface="DM Sans Italics"/>
              </a:rPr>
              <a:t>Scoop</a:t>
            </a:r>
            <a:r>
              <a:rPr lang="en-US" sz="2400">
                <a:solidFill>
                  <a:srgbClr val="000000"/>
                </a:solidFill>
                <a:latin typeface="DM Sans"/>
              </a:rPr>
              <a:t> yang diambil oleh tim pembangun untuk di aplikasikan menggunakan mikroservis adalah sisi penjual.</a:t>
            </a:r>
          </a:p>
          <a:p>
            <a:pPr algn="l">
              <a:lnSpc>
                <a:spcPts val="3359"/>
              </a:lnSpc>
            </a:pPr>
          </a:p>
          <a:p>
            <a:pPr algn="l">
              <a:lnSpc>
                <a:spcPts val="3359"/>
              </a:lnSpc>
            </a:pPr>
            <a:r>
              <a:rPr lang="en-US" sz="2400">
                <a:solidFill>
                  <a:srgbClr val="000000"/>
                </a:solidFill>
                <a:latin typeface="DM Sans"/>
              </a:rPr>
              <a:t>Penjual Service memungkinkan penjual mengelola data diri dan toko mereka, termasuk informasi tentang produk dan kategori yang mereka tawarkan. Autentikasi Service menyediakan mekanisme login yang aman untuk penjual. Produk Service mengelola inventaris barang dagangan, sementara Kategori Service mengatur kategori-kategori produk. Ulasan Service memfasilitasi ulasan produk oleh pembeli.</a:t>
            </a:r>
          </a:p>
          <a:p>
            <a:pPr algn="l">
              <a:lnSpc>
                <a:spcPts val="3359"/>
              </a:lnSpc>
            </a:pPr>
          </a:p>
          <a:p>
            <a:pPr algn="l" marL="0" indent="0" lvl="0">
              <a:lnSpc>
                <a:spcPts val="3359"/>
              </a:lnSpc>
              <a:spcBef>
                <a:spcPct val="0"/>
              </a:spcBef>
            </a:pPr>
            <a:r>
              <a:rPr lang="en-US" sz="2400">
                <a:solidFill>
                  <a:srgbClr val="000000"/>
                </a:solidFill>
                <a:latin typeface="DM Sans"/>
              </a:rPr>
              <a:t>Aplikasi ini dikembangkan menggunakan </a:t>
            </a:r>
            <a:r>
              <a:rPr lang="en-US" sz="2400" u="sng">
                <a:solidFill>
                  <a:srgbClr val="000000"/>
                </a:solidFill>
                <a:latin typeface="DM Sans"/>
              </a:rPr>
              <a:t>dua bahasa pemrograman</a:t>
            </a:r>
            <a:r>
              <a:rPr lang="en-US" sz="2400">
                <a:solidFill>
                  <a:srgbClr val="000000"/>
                </a:solidFill>
                <a:latin typeface="DM Sans"/>
              </a:rPr>
              <a:t> utama: Go untuk bagian back-end karena kehandalan dan performa tinggi, dan PHP dengan framework Laravel untuk bagian front-end karena kemudahan pengembangan antarmuka pengguna yang responsif dan menarik.</a:t>
            </a:r>
          </a:p>
        </p:txBody>
      </p:sp>
      <p:sp>
        <p:nvSpPr>
          <p:cNvPr name="TextBox 4" id="4"/>
          <p:cNvSpPr txBox="true"/>
          <p:nvPr/>
        </p:nvSpPr>
        <p:spPr>
          <a:xfrm rot="0">
            <a:off x="1280809" y="535410"/>
            <a:ext cx="6430711" cy="853230"/>
          </a:xfrm>
          <a:prstGeom prst="rect">
            <a:avLst/>
          </a:prstGeom>
        </p:spPr>
        <p:txBody>
          <a:bodyPr anchor="t" rtlCol="false" tIns="0" lIns="0" bIns="0" rIns="0">
            <a:spAutoFit/>
          </a:bodyPr>
          <a:lstStyle/>
          <a:p>
            <a:pPr algn="l" marL="0" indent="0" lvl="0">
              <a:lnSpc>
                <a:spcPts val="6720"/>
              </a:lnSpc>
              <a:spcBef>
                <a:spcPct val="0"/>
              </a:spcBef>
            </a:pPr>
            <a:r>
              <a:rPr lang="en-US" sz="4800">
                <a:solidFill>
                  <a:srgbClr val="FFFFFF"/>
                </a:solidFill>
                <a:latin typeface="Hatton Semi-Bold"/>
              </a:rPr>
              <a:t>Deskripsi Proyek</a:t>
            </a:r>
          </a:p>
        </p:txBody>
      </p:sp>
      <p:sp>
        <p:nvSpPr>
          <p:cNvPr name="Freeform 5" id="5"/>
          <p:cNvSpPr/>
          <p:nvPr/>
        </p:nvSpPr>
        <p:spPr>
          <a:xfrm flipH="false" flipV="false" rot="-6630706">
            <a:off x="9405868" y="-2115678"/>
            <a:ext cx="5000753" cy="4846184"/>
          </a:xfrm>
          <a:custGeom>
            <a:avLst/>
            <a:gdLst/>
            <a:ahLst/>
            <a:cxnLst/>
            <a:rect r="r" b="b" t="t" l="l"/>
            <a:pathLst>
              <a:path h="4846184" w="5000753">
                <a:moveTo>
                  <a:pt x="0" y="0"/>
                </a:moveTo>
                <a:lnTo>
                  <a:pt x="5000753" y="0"/>
                </a:lnTo>
                <a:lnTo>
                  <a:pt x="5000753" y="4846185"/>
                </a:lnTo>
                <a:lnTo>
                  <a:pt x="0" y="48461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6630706">
            <a:off x="1995788" y="6835208"/>
            <a:ext cx="5000753" cy="4846184"/>
          </a:xfrm>
          <a:custGeom>
            <a:avLst/>
            <a:gdLst/>
            <a:ahLst/>
            <a:cxnLst/>
            <a:rect r="r" b="b" t="t" l="l"/>
            <a:pathLst>
              <a:path h="4846184" w="5000753">
                <a:moveTo>
                  <a:pt x="0" y="0"/>
                </a:moveTo>
                <a:lnTo>
                  <a:pt x="5000753" y="0"/>
                </a:lnTo>
                <a:lnTo>
                  <a:pt x="5000753" y="4846184"/>
                </a:lnTo>
                <a:lnTo>
                  <a:pt x="0" y="4846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6630706">
            <a:off x="15697068" y="5530934"/>
            <a:ext cx="5000753" cy="4846184"/>
          </a:xfrm>
          <a:custGeom>
            <a:avLst/>
            <a:gdLst/>
            <a:ahLst/>
            <a:cxnLst/>
            <a:rect r="r" b="b" t="t" l="l"/>
            <a:pathLst>
              <a:path h="4846184" w="5000753">
                <a:moveTo>
                  <a:pt x="0" y="0"/>
                </a:moveTo>
                <a:lnTo>
                  <a:pt x="5000753" y="0"/>
                </a:lnTo>
                <a:lnTo>
                  <a:pt x="5000753" y="4846184"/>
                </a:lnTo>
                <a:lnTo>
                  <a:pt x="0" y="4846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282006" y="9534118"/>
            <a:ext cx="11873058" cy="405765"/>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000000"/>
                </a:solidFill>
                <a:latin typeface="DM Sans"/>
              </a:rPr>
              <a:t>Website E-Commers Pasar Tradisional Balige Menggunakan Arsitektur Microservice</a:t>
            </a:r>
          </a:p>
        </p:txBody>
      </p:sp>
      <p:sp>
        <p:nvSpPr>
          <p:cNvPr name="TextBox 9" id="9"/>
          <p:cNvSpPr txBox="true"/>
          <p:nvPr/>
        </p:nvSpPr>
        <p:spPr>
          <a:xfrm rot="0">
            <a:off x="13085323" y="9534118"/>
            <a:ext cx="3933043" cy="405765"/>
          </a:xfrm>
          <a:prstGeom prst="rect">
            <a:avLst/>
          </a:prstGeom>
        </p:spPr>
        <p:txBody>
          <a:bodyPr anchor="t" rtlCol="false" tIns="0" lIns="0" bIns="0" rIns="0">
            <a:spAutoFit/>
          </a:bodyPr>
          <a:lstStyle/>
          <a:p>
            <a:pPr algn="r" marL="0" indent="0" lvl="0">
              <a:lnSpc>
                <a:spcPts val="3359"/>
              </a:lnSpc>
              <a:spcBef>
                <a:spcPct val="0"/>
              </a:spcBef>
            </a:pPr>
            <a:r>
              <a:rPr lang="en-US" sz="2400">
                <a:solidFill>
                  <a:srgbClr val="000000"/>
                </a:solidFill>
                <a:latin typeface="DM Sans"/>
              </a:rPr>
              <a:t>Kelompok 5</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2299" r="0" b="-82299"/>
            </a:stretch>
          </a:blipFill>
        </p:spPr>
      </p:sp>
      <p:sp>
        <p:nvSpPr>
          <p:cNvPr name="Freeform 3" id="3"/>
          <p:cNvSpPr/>
          <p:nvPr/>
        </p:nvSpPr>
        <p:spPr>
          <a:xfrm flipH="false" flipV="false" rot="-6630706">
            <a:off x="14191219" y="-1612768"/>
            <a:ext cx="5000753" cy="4846184"/>
          </a:xfrm>
          <a:custGeom>
            <a:avLst/>
            <a:gdLst/>
            <a:ahLst/>
            <a:cxnLst/>
            <a:rect r="r" b="b" t="t" l="l"/>
            <a:pathLst>
              <a:path h="4846184" w="5000753">
                <a:moveTo>
                  <a:pt x="0" y="0"/>
                </a:moveTo>
                <a:lnTo>
                  <a:pt x="5000753" y="0"/>
                </a:lnTo>
                <a:lnTo>
                  <a:pt x="5000753" y="4846184"/>
                </a:lnTo>
                <a:lnTo>
                  <a:pt x="0" y="4846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5294955">
            <a:off x="7667920" y="-1419829"/>
            <a:ext cx="8619856" cy="12362725"/>
          </a:xfrm>
          <a:custGeom>
            <a:avLst/>
            <a:gdLst/>
            <a:ahLst/>
            <a:cxnLst/>
            <a:rect r="r" b="b" t="t" l="l"/>
            <a:pathLst>
              <a:path h="12362725" w="8619856">
                <a:moveTo>
                  <a:pt x="8619856" y="0"/>
                </a:moveTo>
                <a:lnTo>
                  <a:pt x="0" y="0"/>
                </a:lnTo>
                <a:lnTo>
                  <a:pt x="0" y="12362725"/>
                </a:lnTo>
                <a:lnTo>
                  <a:pt x="8619856" y="12362725"/>
                </a:lnTo>
                <a:lnTo>
                  <a:pt x="8619856" y="0"/>
                </a:lnTo>
                <a:close/>
              </a:path>
            </a:pathLst>
          </a:custGeom>
          <a:blipFill>
            <a:blip r:embed="rId5"/>
            <a:stretch>
              <a:fillRect l="-3065" t="0" r="-3065" b="0"/>
            </a:stretch>
          </a:blipFill>
        </p:spPr>
      </p:sp>
      <p:sp>
        <p:nvSpPr>
          <p:cNvPr name="Freeform 5" id="5"/>
          <p:cNvSpPr/>
          <p:nvPr/>
        </p:nvSpPr>
        <p:spPr>
          <a:xfrm flipH="false" flipV="false" rot="109559">
            <a:off x="9553377" y="937135"/>
            <a:ext cx="7641848" cy="3955780"/>
          </a:xfrm>
          <a:custGeom>
            <a:avLst/>
            <a:gdLst/>
            <a:ahLst/>
            <a:cxnLst/>
            <a:rect r="r" b="b" t="t" l="l"/>
            <a:pathLst>
              <a:path h="3955780" w="7641848">
                <a:moveTo>
                  <a:pt x="0" y="0"/>
                </a:moveTo>
                <a:lnTo>
                  <a:pt x="7641848" y="0"/>
                </a:lnTo>
                <a:lnTo>
                  <a:pt x="7641848" y="3955780"/>
                </a:lnTo>
                <a:lnTo>
                  <a:pt x="0" y="3955780"/>
                </a:lnTo>
                <a:lnTo>
                  <a:pt x="0" y="0"/>
                </a:lnTo>
                <a:close/>
              </a:path>
            </a:pathLst>
          </a:custGeom>
          <a:blipFill>
            <a:blip r:embed="rId6"/>
            <a:stretch>
              <a:fillRect l="0" t="0" r="0" b="0"/>
            </a:stretch>
          </a:blipFill>
        </p:spPr>
      </p:sp>
      <p:sp>
        <p:nvSpPr>
          <p:cNvPr name="TextBox 6" id="6"/>
          <p:cNvSpPr txBox="true"/>
          <p:nvPr/>
        </p:nvSpPr>
        <p:spPr>
          <a:xfrm rot="-13234">
            <a:off x="658782" y="904980"/>
            <a:ext cx="5005871" cy="1724062"/>
          </a:xfrm>
          <a:prstGeom prst="rect">
            <a:avLst/>
          </a:prstGeom>
        </p:spPr>
        <p:txBody>
          <a:bodyPr anchor="t" rtlCol="false" tIns="0" lIns="0" bIns="0" rIns="0">
            <a:spAutoFit/>
          </a:bodyPr>
          <a:lstStyle/>
          <a:p>
            <a:pPr algn="l" marL="0" indent="0" lvl="0">
              <a:lnSpc>
                <a:spcPts val="6756"/>
              </a:lnSpc>
              <a:spcBef>
                <a:spcPct val="0"/>
              </a:spcBef>
            </a:pPr>
            <a:r>
              <a:rPr lang="en-US" sz="4826">
                <a:solidFill>
                  <a:srgbClr val="FFFFFF"/>
                </a:solidFill>
                <a:latin typeface="Hatton Semi-Bold"/>
              </a:rPr>
              <a:t>Monolithic dan Microservices</a:t>
            </a:r>
          </a:p>
        </p:txBody>
      </p:sp>
      <p:sp>
        <p:nvSpPr>
          <p:cNvPr name="TextBox 7" id="7"/>
          <p:cNvSpPr txBox="true"/>
          <p:nvPr/>
        </p:nvSpPr>
        <p:spPr>
          <a:xfrm rot="93289">
            <a:off x="7228061" y="5247060"/>
            <a:ext cx="10389051" cy="3748850"/>
          </a:xfrm>
          <a:prstGeom prst="rect">
            <a:avLst/>
          </a:prstGeom>
        </p:spPr>
        <p:txBody>
          <a:bodyPr anchor="t" rtlCol="false" tIns="0" lIns="0" bIns="0" rIns="0">
            <a:spAutoFit/>
          </a:bodyPr>
          <a:lstStyle/>
          <a:p>
            <a:pPr algn="l">
              <a:lnSpc>
                <a:spcPts val="2549"/>
              </a:lnSpc>
            </a:pPr>
            <a:r>
              <a:rPr lang="en-US" sz="1535">
                <a:solidFill>
                  <a:srgbClr val="000000"/>
                </a:solidFill>
                <a:latin typeface="DM Sans Italics"/>
              </a:rPr>
              <a:t>Website e-commerce Pasar Tradisional Balige adalah platform online yang menghubungkan penjual dan pembeli secara efisien. Didesain dengan sistem mikroservis, setiap komponen aplikasi dibagi menjadi layanan terpisah yang bertanggung jawab atas tugas-tugas khusus. Ini termasuk layanan Penjual, Autentikasi, Produk, Kategori, dan Ulasan. Scoop yang diambil oleh tim pembangun untuk di aplikasikan menggunakan mikroservis adalah sisi penjual. Penjual Service memungkinkan penjual mengelola data diri dan toko mereka, termasuk informasi tentang produk dan kategori yang mereka tawarkan. Autentikasi Service menyediakan mekanisme login yang aman untuk penjual. Produk Service mengelola inventaris barang dagangan, sementara Kategori Service mengatur kategori-kategori produk. Ulasan Service memfasilitasi ulasan produk oleh pembeli. Aplikasi ini dikembangkan menggunakan dua bahasa pemrograman utama: Go untuk bagian back-end karena kehandalan dan performa tinggi, dan PHP dengan framework Laravel untuk bagian front-end karena kemudahan pengembangan antarmuka pengguna yang responsif dan menarik.</a:t>
            </a:r>
          </a:p>
          <a:p>
            <a:pPr algn="l" marL="0" indent="0" lvl="0">
              <a:lnSpc>
                <a:spcPts val="2549"/>
              </a:lnSpc>
            </a:pPr>
          </a:p>
        </p:txBody>
      </p:sp>
      <p:sp>
        <p:nvSpPr>
          <p:cNvPr name="TextBox 8" id="8"/>
          <p:cNvSpPr txBox="true"/>
          <p:nvPr/>
        </p:nvSpPr>
        <p:spPr>
          <a:xfrm rot="0">
            <a:off x="282006" y="9534118"/>
            <a:ext cx="11873058" cy="405765"/>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000000"/>
                </a:solidFill>
                <a:latin typeface="DM Sans"/>
              </a:rPr>
              <a:t>Website E-Commers Pasar Tradisional Balige Menggunakan Arsitektur Microservice</a:t>
            </a:r>
          </a:p>
        </p:txBody>
      </p:sp>
      <p:sp>
        <p:nvSpPr>
          <p:cNvPr name="TextBox 9" id="9"/>
          <p:cNvSpPr txBox="true"/>
          <p:nvPr/>
        </p:nvSpPr>
        <p:spPr>
          <a:xfrm rot="0">
            <a:off x="13085323" y="9534118"/>
            <a:ext cx="3933043" cy="405765"/>
          </a:xfrm>
          <a:prstGeom prst="rect">
            <a:avLst/>
          </a:prstGeom>
        </p:spPr>
        <p:txBody>
          <a:bodyPr anchor="t" rtlCol="false" tIns="0" lIns="0" bIns="0" rIns="0">
            <a:spAutoFit/>
          </a:bodyPr>
          <a:lstStyle/>
          <a:p>
            <a:pPr algn="r" marL="0" indent="0" lvl="0">
              <a:lnSpc>
                <a:spcPts val="3359"/>
              </a:lnSpc>
              <a:spcBef>
                <a:spcPct val="0"/>
              </a:spcBef>
            </a:pPr>
            <a:r>
              <a:rPr lang="en-US" sz="2400">
                <a:solidFill>
                  <a:srgbClr val="000000"/>
                </a:solidFill>
                <a:latin typeface="DM Sans"/>
              </a:rPr>
              <a:t>Kelompok 5</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2299" r="0" b="-82299"/>
            </a:stretch>
          </a:blipFill>
        </p:spPr>
      </p:sp>
      <p:sp>
        <p:nvSpPr>
          <p:cNvPr name="Freeform 3" id="3"/>
          <p:cNvSpPr/>
          <p:nvPr/>
        </p:nvSpPr>
        <p:spPr>
          <a:xfrm flipH="false" flipV="false" rot="-6630706">
            <a:off x="14191219" y="-1612768"/>
            <a:ext cx="5000753" cy="4846184"/>
          </a:xfrm>
          <a:custGeom>
            <a:avLst/>
            <a:gdLst/>
            <a:ahLst/>
            <a:cxnLst/>
            <a:rect r="r" b="b" t="t" l="l"/>
            <a:pathLst>
              <a:path h="4846184" w="5000753">
                <a:moveTo>
                  <a:pt x="0" y="0"/>
                </a:moveTo>
                <a:lnTo>
                  <a:pt x="5000753" y="0"/>
                </a:lnTo>
                <a:lnTo>
                  <a:pt x="5000753" y="4846184"/>
                </a:lnTo>
                <a:lnTo>
                  <a:pt x="0" y="4846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5294955">
            <a:off x="7667920" y="-1419829"/>
            <a:ext cx="8619856" cy="12362725"/>
          </a:xfrm>
          <a:custGeom>
            <a:avLst/>
            <a:gdLst/>
            <a:ahLst/>
            <a:cxnLst/>
            <a:rect r="r" b="b" t="t" l="l"/>
            <a:pathLst>
              <a:path h="12362725" w="8619856">
                <a:moveTo>
                  <a:pt x="8619856" y="0"/>
                </a:moveTo>
                <a:lnTo>
                  <a:pt x="0" y="0"/>
                </a:lnTo>
                <a:lnTo>
                  <a:pt x="0" y="12362725"/>
                </a:lnTo>
                <a:lnTo>
                  <a:pt x="8619856" y="12362725"/>
                </a:lnTo>
                <a:lnTo>
                  <a:pt x="8619856" y="0"/>
                </a:lnTo>
                <a:close/>
              </a:path>
            </a:pathLst>
          </a:custGeom>
          <a:blipFill>
            <a:blip r:embed="rId5"/>
            <a:stretch>
              <a:fillRect l="-3065" t="0" r="-3065" b="0"/>
            </a:stretch>
          </a:blipFill>
        </p:spPr>
      </p:sp>
      <p:sp>
        <p:nvSpPr>
          <p:cNvPr name="Freeform 5" id="5"/>
          <p:cNvSpPr/>
          <p:nvPr/>
        </p:nvSpPr>
        <p:spPr>
          <a:xfrm flipH="false" flipV="false" rot="69616">
            <a:off x="7833995" y="2469615"/>
            <a:ext cx="9176018" cy="1683935"/>
          </a:xfrm>
          <a:custGeom>
            <a:avLst/>
            <a:gdLst/>
            <a:ahLst/>
            <a:cxnLst/>
            <a:rect r="r" b="b" t="t" l="l"/>
            <a:pathLst>
              <a:path h="1683935" w="9176018">
                <a:moveTo>
                  <a:pt x="0" y="0"/>
                </a:moveTo>
                <a:lnTo>
                  <a:pt x="9176019" y="0"/>
                </a:lnTo>
                <a:lnTo>
                  <a:pt x="9176019" y="1683935"/>
                </a:lnTo>
                <a:lnTo>
                  <a:pt x="0" y="1683935"/>
                </a:lnTo>
                <a:lnTo>
                  <a:pt x="0" y="0"/>
                </a:lnTo>
                <a:close/>
              </a:path>
            </a:pathLst>
          </a:custGeom>
          <a:blipFill>
            <a:blip r:embed="rId6"/>
            <a:stretch>
              <a:fillRect l="0" t="0" r="0" b="0"/>
            </a:stretch>
          </a:blipFill>
        </p:spPr>
      </p:sp>
      <p:sp>
        <p:nvSpPr>
          <p:cNvPr name="TextBox 6" id="6"/>
          <p:cNvSpPr txBox="true"/>
          <p:nvPr/>
        </p:nvSpPr>
        <p:spPr>
          <a:xfrm rot="-13234">
            <a:off x="657133" y="904983"/>
            <a:ext cx="5005871" cy="867412"/>
          </a:xfrm>
          <a:prstGeom prst="rect">
            <a:avLst/>
          </a:prstGeom>
        </p:spPr>
        <p:txBody>
          <a:bodyPr anchor="t" rtlCol="false" tIns="0" lIns="0" bIns="0" rIns="0">
            <a:spAutoFit/>
          </a:bodyPr>
          <a:lstStyle/>
          <a:p>
            <a:pPr algn="l" marL="0" indent="0" lvl="0">
              <a:lnSpc>
                <a:spcPts val="6756"/>
              </a:lnSpc>
              <a:spcBef>
                <a:spcPct val="0"/>
              </a:spcBef>
            </a:pPr>
            <a:r>
              <a:rPr lang="en-US" sz="4826">
                <a:solidFill>
                  <a:srgbClr val="FFFFFF"/>
                </a:solidFill>
                <a:latin typeface="Hatton Semi-Bold"/>
              </a:rPr>
              <a:t>PULL &amp;  PUSH</a:t>
            </a:r>
          </a:p>
        </p:txBody>
      </p:sp>
      <p:sp>
        <p:nvSpPr>
          <p:cNvPr name="TextBox 7" id="7"/>
          <p:cNvSpPr txBox="true"/>
          <p:nvPr/>
        </p:nvSpPr>
        <p:spPr>
          <a:xfrm rot="130223">
            <a:off x="13216970" y="4770943"/>
            <a:ext cx="3062096" cy="2735277"/>
          </a:xfrm>
          <a:prstGeom prst="rect">
            <a:avLst/>
          </a:prstGeom>
        </p:spPr>
        <p:txBody>
          <a:bodyPr anchor="t" rtlCol="false" tIns="0" lIns="0" bIns="0" rIns="0">
            <a:spAutoFit/>
          </a:bodyPr>
          <a:lstStyle/>
          <a:p>
            <a:pPr algn="l">
              <a:lnSpc>
                <a:spcPts val="3635"/>
              </a:lnSpc>
            </a:pPr>
            <a:r>
              <a:rPr lang="en-US" sz="2596">
                <a:solidFill>
                  <a:srgbClr val="000000"/>
                </a:solidFill>
                <a:latin typeface="DM Sans Italics"/>
              </a:rPr>
              <a:t>Pada sistem pull, sistem monitoring mengambil data dari aplikasi secara berkala.</a:t>
            </a:r>
          </a:p>
          <a:p>
            <a:pPr algn="l" marL="0" indent="0" lvl="0">
              <a:lnSpc>
                <a:spcPts val="3635"/>
              </a:lnSpc>
              <a:spcBef>
                <a:spcPct val="0"/>
              </a:spcBef>
            </a:pPr>
          </a:p>
        </p:txBody>
      </p:sp>
      <p:sp>
        <p:nvSpPr>
          <p:cNvPr name="TextBox 8" id="8"/>
          <p:cNvSpPr txBox="true"/>
          <p:nvPr/>
        </p:nvSpPr>
        <p:spPr>
          <a:xfrm rot="93343">
            <a:off x="8580291" y="4741166"/>
            <a:ext cx="3062096" cy="2724869"/>
          </a:xfrm>
          <a:prstGeom prst="rect">
            <a:avLst/>
          </a:prstGeom>
        </p:spPr>
        <p:txBody>
          <a:bodyPr anchor="t" rtlCol="false" tIns="0" lIns="0" bIns="0" rIns="0">
            <a:spAutoFit/>
          </a:bodyPr>
          <a:lstStyle/>
          <a:p>
            <a:pPr algn="l">
              <a:lnSpc>
                <a:spcPts val="3635"/>
              </a:lnSpc>
            </a:pPr>
            <a:r>
              <a:rPr lang="en-US" sz="2596">
                <a:solidFill>
                  <a:srgbClr val="000000"/>
                </a:solidFill>
                <a:latin typeface="DM Sans Italics"/>
              </a:rPr>
              <a:t>Pada sistem push, aplikasi yang mengirim data ke sistem monitoring secara otomatis.</a:t>
            </a:r>
          </a:p>
          <a:p>
            <a:pPr algn="l" marL="0" indent="0" lvl="0">
              <a:lnSpc>
                <a:spcPts val="3635"/>
              </a:lnSpc>
              <a:spcBef>
                <a:spcPct val="0"/>
              </a:spcBef>
            </a:pPr>
          </a:p>
        </p:txBody>
      </p:sp>
      <p:sp>
        <p:nvSpPr>
          <p:cNvPr name="TextBox 9" id="9"/>
          <p:cNvSpPr txBox="true"/>
          <p:nvPr/>
        </p:nvSpPr>
        <p:spPr>
          <a:xfrm rot="0">
            <a:off x="282006" y="9534118"/>
            <a:ext cx="11873058" cy="405765"/>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000000"/>
                </a:solidFill>
                <a:latin typeface="DM Sans"/>
              </a:rPr>
              <a:t>Website E-Commers Pasar Tradisional Balige Menggunakan Arsitektur Microservice</a:t>
            </a:r>
          </a:p>
        </p:txBody>
      </p:sp>
      <p:sp>
        <p:nvSpPr>
          <p:cNvPr name="TextBox 10" id="10"/>
          <p:cNvSpPr txBox="true"/>
          <p:nvPr/>
        </p:nvSpPr>
        <p:spPr>
          <a:xfrm rot="0">
            <a:off x="13085323" y="9534118"/>
            <a:ext cx="3933043" cy="405765"/>
          </a:xfrm>
          <a:prstGeom prst="rect">
            <a:avLst/>
          </a:prstGeom>
        </p:spPr>
        <p:txBody>
          <a:bodyPr anchor="t" rtlCol="false" tIns="0" lIns="0" bIns="0" rIns="0">
            <a:spAutoFit/>
          </a:bodyPr>
          <a:lstStyle/>
          <a:p>
            <a:pPr algn="r" marL="0" indent="0" lvl="0">
              <a:lnSpc>
                <a:spcPts val="3359"/>
              </a:lnSpc>
              <a:spcBef>
                <a:spcPct val="0"/>
              </a:spcBef>
            </a:pPr>
            <a:r>
              <a:rPr lang="en-US" sz="2400">
                <a:solidFill>
                  <a:srgbClr val="000000"/>
                </a:solidFill>
                <a:latin typeface="DM Sans"/>
              </a:rPr>
              <a:t>Kelompok 5</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2299" r="0" b="-82299"/>
            </a:stretch>
          </a:blipFill>
        </p:spPr>
      </p:sp>
      <p:sp>
        <p:nvSpPr>
          <p:cNvPr name="Freeform 3" id="3"/>
          <p:cNvSpPr/>
          <p:nvPr/>
        </p:nvSpPr>
        <p:spPr>
          <a:xfrm flipH="false" flipV="false" rot="-6630706">
            <a:off x="14191219" y="-1612768"/>
            <a:ext cx="5000753" cy="4846184"/>
          </a:xfrm>
          <a:custGeom>
            <a:avLst/>
            <a:gdLst/>
            <a:ahLst/>
            <a:cxnLst/>
            <a:rect r="r" b="b" t="t" l="l"/>
            <a:pathLst>
              <a:path h="4846184" w="5000753">
                <a:moveTo>
                  <a:pt x="0" y="0"/>
                </a:moveTo>
                <a:lnTo>
                  <a:pt x="5000753" y="0"/>
                </a:lnTo>
                <a:lnTo>
                  <a:pt x="5000753" y="4846184"/>
                </a:lnTo>
                <a:lnTo>
                  <a:pt x="0" y="4846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5294955">
            <a:off x="7667920" y="-1419829"/>
            <a:ext cx="8619856" cy="12362725"/>
          </a:xfrm>
          <a:custGeom>
            <a:avLst/>
            <a:gdLst/>
            <a:ahLst/>
            <a:cxnLst/>
            <a:rect r="r" b="b" t="t" l="l"/>
            <a:pathLst>
              <a:path h="12362725" w="8619856">
                <a:moveTo>
                  <a:pt x="8619856" y="0"/>
                </a:moveTo>
                <a:lnTo>
                  <a:pt x="0" y="0"/>
                </a:lnTo>
                <a:lnTo>
                  <a:pt x="0" y="12362725"/>
                </a:lnTo>
                <a:lnTo>
                  <a:pt x="8619856" y="12362725"/>
                </a:lnTo>
                <a:lnTo>
                  <a:pt x="8619856" y="0"/>
                </a:lnTo>
                <a:close/>
              </a:path>
            </a:pathLst>
          </a:custGeom>
          <a:blipFill>
            <a:blip r:embed="rId5"/>
            <a:stretch>
              <a:fillRect l="-3065" t="0" r="-3065" b="0"/>
            </a:stretch>
          </a:blipFill>
        </p:spPr>
      </p:sp>
      <p:sp>
        <p:nvSpPr>
          <p:cNvPr name="Freeform 5" id="5"/>
          <p:cNvSpPr/>
          <p:nvPr/>
        </p:nvSpPr>
        <p:spPr>
          <a:xfrm flipH="false" flipV="false" rot="120858">
            <a:off x="6843005" y="810324"/>
            <a:ext cx="10889640" cy="4139996"/>
          </a:xfrm>
          <a:custGeom>
            <a:avLst/>
            <a:gdLst/>
            <a:ahLst/>
            <a:cxnLst/>
            <a:rect r="r" b="b" t="t" l="l"/>
            <a:pathLst>
              <a:path h="4139996" w="10889640">
                <a:moveTo>
                  <a:pt x="0" y="0"/>
                </a:moveTo>
                <a:lnTo>
                  <a:pt x="10889640" y="0"/>
                </a:lnTo>
                <a:lnTo>
                  <a:pt x="10889640" y="4139997"/>
                </a:lnTo>
                <a:lnTo>
                  <a:pt x="0" y="4139997"/>
                </a:lnTo>
                <a:lnTo>
                  <a:pt x="0" y="0"/>
                </a:lnTo>
                <a:close/>
              </a:path>
            </a:pathLst>
          </a:custGeom>
          <a:blipFill>
            <a:blip r:embed="rId6"/>
            <a:stretch>
              <a:fillRect l="0" t="0" r="0" b="0"/>
            </a:stretch>
          </a:blipFill>
        </p:spPr>
      </p:sp>
      <p:sp>
        <p:nvSpPr>
          <p:cNvPr name="TextBox 6" id="6"/>
          <p:cNvSpPr txBox="true"/>
          <p:nvPr/>
        </p:nvSpPr>
        <p:spPr>
          <a:xfrm rot="-119211">
            <a:off x="694175" y="1386944"/>
            <a:ext cx="6133585" cy="1070881"/>
          </a:xfrm>
          <a:prstGeom prst="rect">
            <a:avLst/>
          </a:prstGeom>
        </p:spPr>
        <p:txBody>
          <a:bodyPr anchor="t" rtlCol="false" tIns="0" lIns="0" bIns="0" rIns="0">
            <a:spAutoFit/>
          </a:bodyPr>
          <a:lstStyle/>
          <a:p>
            <a:pPr algn="l" marL="0" indent="0" lvl="0">
              <a:lnSpc>
                <a:spcPts val="8278"/>
              </a:lnSpc>
              <a:spcBef>
                <a:spcPct val="0"/>
              </a:spcBef>
            </a:pPr>
            <a:r>
              <a:rPr lang="en-US" sz="5913">
                <a:solidFill>
                  <a:srgbClr val="FFFFFF"/>
                </a:solidFill>
                <a:latin typeface="Hatton Bold"/>
              </a:rPr>
              <a:t>Functions</a:t>
            </a:r>
          </a:p>
        </p:txBody>
      </p:sp>
      <p:sp>
        <p:nvSpPr>
          <p:cNvPr name="TextBox 7" id="7"/>
          <p:cNvSpPr txBox="true"/>
          <p:nvPr/>
        </p:nvSpPr>
        <p:spPr>
          <a:xfrm rot="108384">
            <a:off x="6793893" y="5188358"/>
            <a:ext cx="10742380" cy="2695604"/>
          </a:xfrm>
          <a:prstGeom prst="rect">
            <a:avLst/>
          </a:prstGeom>
        </p:spPr>
        <p:txBody>
          <a:bodyPr anchor="t" rtlCol="false" tIns="0" lIns="0" bIns="0" rIns="0">
            <a:spAutoFit/>
          </a:bodyPr>
          <a:lstStyle/>
          <a:p>
            <a:pPr algn="l" marL="331593" indent="-165797" lvl="1">
              <a:lnSpc>
                <a:spcPts val="3117"/>
              </a:lnSpc>
              <a:buFont typeface="Arial"/>
              <a:buChar char="•"/>
            </a:pPr>
            <a:r>
              <a:rPr lang="en-US" sz="1535">
                <a:solidFill>
                  <a:srgbClr val="000000"/>
                </a:solidFill>
                <a:latin typeface="DM Sans Italics"/>
              </a:rPr>
              <a:t>1. Fungsi Registrasi Fungsi registrasi digunakan oleh user untuk membuat akun. </a:t>
            </a:r>
          </a:p>
          <a:p>
            <a:pPr algn="l" marL="331593" indent="-165797" lvl="1">
              <a:lnSpc>
                <a:spcPts val="3117"/>
              </a:lnSpc>
              <a:buFont typeface="Arial"/>
              <a:buChar char="•"/>
            </a:pPr>
            <a:r>
              <a:rPr lang="en-US" sz="1535">
                <a:solidFill>
                  <a:srgbClr val="000000"/>
                </a:solidFill>
                <a:latin typeface="DM Sans Italics"/>
              </a:rPr>
              <a:t>2. Fungsi login Fungsi login digunakan oleh user untuk dapat masuk dan mengakses website. </a:t>
            </a:r>
          </a:p>
          <a:p>
            <a:pPr algn="l" marL="331593" indent="-165797" lvl="1">
              <a:lnSpc>
                <a:spcPts val="3117"/>
              </a:lnSpc>
              <a:buFont typeface="Arial"/>
              <a:buChar char="•"/>
            </a:pPr>
            <a:r>
              <a:rPr lang="en-US" sz="1535">
                <a:solidFill>
                  <a:srgbClr val="000000"/>
                </a:solidFill>
                <a:latin typeface="DM Sans Italics"/>
              </a:rPr>
              <a:t>3. Fungsi mengelola data Fungsi mengelola produk digunakan oleh user untuk mengakses, menambahkan, mengubah, atau menghapus data yang ada pada laman produk, kategori dan ulasan. </a:t>
            </a:r>
          </a:p>
          <a:p>
            <a:pPr algn="l" marL="331593" indent="-165797" lvl="1">
              <a:lnSpc>
                <a:spcPts val="3117"/>
              </a:lnSpc>
              <a:buFont typeface="Arial"/>
              <a:buChar char="•"/>
            </a:pPr>
            <a:r>
              <a:rPr lang="en-US" sz="1535">
                <a:solidFill>
                  <a:srgbClr val="000000"/>
                </a:solidFill>
                <a:latin typeface="DM Sans Italics"/>
              </a:rPr>
              <a:t>4. Fungsi melakukan update profil Fungsi melakukan update profil digunakan oleh user untuk melakukan perubahan terhadap profil. </a:t>
            </a:r>
          </a:p>
          <a:p>
            <a:pPr algn="l" marL="331593" indent="-165797" lvl="1">
              <a:lnSpc>
                <a:spcPts val="3117"/>
              </a:lnSpc>
              <a:buFont typeface="Arial"/>
              <a:buChar char="•"/>
            </a:pPr>
            <a:r>
              <a:rPr lang="en-US" sz="1535">
                <a:solidFill>
                  <a:srgbClr val="000000"/>
                </a:solidFill>
                <a:latin typeface="DM Sans Italics"/>
              </a:rPr>
              <a:t>5. Fungsi logout Fungsi logout digunakan oleh user untuk dapat keluar dari aplikasi.</a:t>
            </a:r>
          </a:p>
        </p:txBody>
      </p:sp>
      <p:sp>
        <p:nvSpPr>
          <p:cNvPr name="TextBox 8" id="8"/>
          <p:cNvSpPr txBox="true"/>
          <p:nvPr/>
        </p:nvSpPr>
        <p:spPr>
          <a:xfrm rot="0">
            <a:off x="282006" y="9534118"/>
            <a:ext cx="11873058" cy="405765"/>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000000"/>
                </a:solidFill>
                <a:latin typeface="DM Sans"/>
              </a:rPr>
              <a:t>Website E-Commers Pasar Tradisional Balige Menggunakan Arsitektur Microservice</a:t>
            </a:r>
          </a:p>
        </p:txBody>
      </p:sp>
      <p:sp>
        <p:nvSpPr>
          <p:cNvPr name="TextBox 9" id="9"/>
          <p:cNvSpPr txBox="true"/>
          <p:nvPr/>
        </p:nvSpPr>
        <p:spPr>
          <a:xfrm rot="0">
            <a:off x="13085323" y="9534118"/>
            <a:ext cx="3933043" cy="405765"/>
          </a:xfrm>
          <a:prstGeom prst="rect">
            <a:avLst/>
          </a:prstGeom>
        </p:spPr>
        <p:txBody>
          <a:bodyPr anchor="t" rtlCol="false" tIns="0" lIns="0" bIns="0" rIns="0">
            <a:spAutoFit/>
          </a:bodyPr>
          <a:lstStyle/>
          <a:p>
            <a:pPr algn="r" marL="0" indent="0" lvl="0">
              <a:lnSpc>
                <a:spcPts val="3359"/>
              </a:lnSpc>
              <a:spcBef>
                <a:spcPct val="0"/>
              </a:spcBef>
            </a:pPr>
            <a:r>
              <a:rPr lang="en-US" sz="2400">
                <a:solidFill>
                  <a:srgbClr val="000000"/>
                </a:solidFill>
                <a:latin typeface="DM Sans"/>
              </a:rPr>
              <a:t>Kelompok 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2299" r="0" b="-82299"/>
            </a:stretch>
          </a:blipFill>
        </p:spPr>
      </p:sp>
      <p:sp>
        <p:nvSpPr>
          <p:cNvPr name="TextBox 3" id="3"/>
          <p:cNvSpPr txBox="true"/>
          <p:nvPr/>
        </p:nvSpPr>
        <p:spPr>
          <a:xfrm rot="0">
            <a:off x="4909236" y="5149382"/>
            <a:ext cx="4955720" cy="405765"/>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000000"/>
                </a:solidFill>
                <a:latin typeface="DM Sans"/>
              </a:rPr>
              <a:t>Authentication -&gt; localhost:8083</a:t>
            </a:r>
          </a:p>
        </p:txBody>
      </p:sp>
      <p:sp>
        <p:nvSpPr>
          <p:cNvPr name="Freeform 4" id="4"/>
          <p:cNvSpPr/>
          <p:nvPr/>
        </p:nvSpPr>
        <p:spPr>
          <a:xfrm flipH="false" flipV="false" rot="-10276163">
            <a:off x="3766293" y="5054010"/>
            <a:ext cx="801671" cy="766689"/>
          </a:xfrm>
          <a:custGeom>
            <a:avLst/>
            <a:gdLst/>
            <a:ahLst/>
            <a:cxnLst/>
            <a:rect r="r" b="b" t="t" l="l"/>
            <a:pathLst>
              <a:path h="766689" w="801671">
                <a:moveTo>
                  <a:pt x="0" y="0"/>
                </a:moveTo>
                <a:lnTo>
                  <a:pt x="801671" y="0"/>
                </a:lnTo>
                <a:lnTo>
                  <a:pt x="801671" y="766689"/>
                </a:lnTo>
                <a:lnTo>
                  <a:pt x="0" y="7666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3937338" y="5122802"/>
            <a:ext cx="430014" cy="583800"/>
          </a:xfrm>
          <a:prstGeom prst="rect">
            <a:avLst/>
          </a:prstGeom>
        </p:spPr>
        <p:txBody>
          <a:bodyPr anchor="t" rtlCol="false" tIns="0" lIns="0" bIns="0" rIns="0">
            <a:spAutoFit/>
          </a:bodyPr>
          <a:lstStyle/>
          <a:p>
            <a:pPr algn="ctr" marL="0" indent="0" lvl="0">
              <a:lnSpc>
                <a:spcPts val="4595"/>
              </a:lnSpc>
              <a:spcBef>
                <a:spcPct val="0"/>
              </a:spcBef>
            </a:pPr>
            <a:r>
              <a:rPr lang="en-US" sz="3282">
                <a:solidFill>
                  <a:srgbClr val="FFFFFF"/>
                </a:solidFill>
                <a:latin typeface="Hatton Ultra-Bold"/>
              </a:rPr>
              <a:t>1</a:t>
            </a:r>
          </a:p>
        </p:txBody>
      </p:sp>
      <p:sp>
        <p:nvSpPr>
          <p:cNvPr name="TextBox 6" id="6"/>
          <p:cNvSpPr txBox="true"/>
          <p:nvPr/>
        </p:nvSpPr>
        <p:spPr>
          <a:xfrm rot="0">
            <a:off x="2380311" y="2841648"/>
            <a:ext cx="5375500" cy="853230"/>
          </a:xfrm>
          <a:prstGeom prst="rect">
            <a:avLst/>
          </a:prstGeom>
        </p:spPr>
        <p:txBody>
          <a:bodyPr anchor="t" rtlCol="false" tIns="0" lIns="0" bIns="0" rIns="0">
            <a:spAutoFit/>
          </a:bodyPr>
          <a:lstStyle/>
          <a:p>
            <a:pPr algn="l" marL="0" indent="0" lvl="0">
              <a:lnSpc>
                <a:spcPts val="6720"/>
              </a:lnSpc>
              <a:spcBef>
                <a:spcPct val="0"/>
              </a:spcBef>
            </a:pPr>
            <a:r>
              <a:rPr lang="en-US" sz="4800">
                <a:solidFill>
                  <a:srgbClr val="FFFFFF"/>
                </a:solidFill>
                <a:latin typeface="Hatton Semi-Bold"/>
              </a:rPr>
              <a:t>Server</a:t>
            </a:r>
          </a:p>
        </p:txBody>
      </p:sp>
      <p:grpSp>
        <p:nvGrpSpPr>
          <p:cNvPr name="Group 7" id="7"/>
          <p:cNvGrpSpPr/>
          <p:nvPr/>
        </p:nvGrpSpPr>
        <p:grpSpPr>
          <a:xfrm rot="0">
            <a:off x="3712750" y="6262329"/>
            <a:ext cx="908756" cy="879489"/>
            <a:chOff x="0" y="0"/>
            <a:chExt cx="1211675" cy="1172653"/>
          </a:xfrm>
        </p:grpSpPr>
        <p:sp>
          <p:nvSpPr>
            <p:cNvPr name="Freeform 8" id="8"/>
            <p:cNvSpPr/>
            <p:nvPr/>
          </p:nvSpPr>
          <p:spPr>
            <a:xfrm flipH="true" flipV="true" rot="-10276163">
              <a:off x="71390" y="75201"/>
              <a:ext cx="1068894" cy="1022251"/>
            </a:xfrm>
            <a:custGeom>
              <a:avLst/>
              <a:gdLst/>
              <a:ahLst/>
              <a:cxnLst/>
              <a:rect r="r" b="b" t="t" l="l"/>
              <a:pathLst>
                <a:path h="1022251" w="1068894">
                  <a:moveTo>
                    <a:pt x="1068895" y="1022251"/>
                  </a:moveTo>
                  <a:lnTo>
                    <a:pt x="0" y="1022251"/>
                  </a:lnTo>
                  <a:lnTo>
                    <a:pt x="0" y="0"/>
                  </a:lnTo>
                  <a:lnTo>
                    <a:pt x="1068895" y="0"/>
                  </a:lnTo>
                  <a:lnTo>
                    <a:pt x="1068895" y="1022251"/>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299451" y="195499"/>
              <a:ext cx="573352" cy="749824"/>
            </a:xfrm>
            <a:prstGeom prst="rect">
              <a:avLst/>
            </a:prstGeom>
          </p:spPr>
          <p:txBody>
            <a:bodyPr anchor="t" rtlCol="false" tIns="0" lIns="0" bIns="0" rIns="0">
              <a:spAutoFit/>
            </a:bodyPr>
            <a:lstStyle/>
            <a:p>
              <a:pPr algn="ctr" marL="0" indent="0" lvl="0">
                <a:lnSpc>
                  <a:spcPts val="4595"/>
                </a:lnSpc>
                <a:spcBef>
                  <a:spcPct val="0"/>
                </a:spcBef>
              </a:pPr>
              <a:r>
                <a:rPr lang="en-US" sz="3282">
                  <a:solidFill>
                    <a:srgbClr val="FFFFFF"/>
                  </a:solidFill>
                  <a:latin typeface="Hatton Ultra-Bold"/>
                </a:rPr>
                <a:t>2</a:t>
              </a:r>
            </a:p>
          </p:txBody>
        </p:sp>
      </p:grpSp>
      <p:grpSp>
        <p:nvGrpSpPr>
          <p:cNvPr name="Group 10" id="10"/>
          <p:cNvGrpSpPr/>
          <p:nvPr/>
        </p:nvGrpSpPr>
        <p:grpSpPr>
          <a:xfrm rot="0">
            <a:off x="10214712" y="4997609"/>
            <a:ext cx="908756" cy="879489"/>
            <a:chOff x="0" y="0"/>
            <a:chExt cx="1211675" cy="1172653"/>
          </a:xfrm>
        </p:grpSpPr>
        <p:sp>
          <p:nvSpPr>
            <p:cNvPr name="Freeform 11" id="11"/>
            <p:cNvSpPr/>
            <p:nvPr/>
          </p:nvSpPr>
          <p:spPr>
            <a:xfrm flipH="false" flipV="false" rot="-10276163">
              <a:off x="71390" y="75201"/>
              <a:ext cx="1068894" cy="1022251"/>
            </a:xfrm>
            <a:custGeom>
              <a:avLst/>
              <a:gdLst/>
              <a:ahLst/>
              <a:cxnLst/>
              <a:rect r="r" b="b" t="t" l="l"/>
              <a:pathLst>
                <a:path h="1022251" w="1068894">
                  <a:moveTo>
                    <a:pt x="0" y="0"/>
                  </a:moveTo>
                  <a:lnTo>
                    <a:pt x="1068895" y="0"/>
                  </a:lnTo>
                  <a:lnTo>
                    <a:pt x="1068895" y="1022251"/>
                  </a:lnTo>
                  <a:lnTo>
                    <a:pt x="0" y="10222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299451" y="195499"/>
              <a:ext cx="573352" cy="749824"/>
            </a:xfrm>
            <a:prstGeom prst="rect">
              <a:avLst/>
            </a:prstGeom>
          </p:spPr>
          <p:txBody>
            <a:bodyPr anchor="t" rtlCol="false" tIns="0" lIns="0" bIns="0" rIns="0">
              <a:spAutoFit/>
            </a:bodyPr>
            <a:lstStyle/>
            <a:p>
              <a:pPr algn="ctr" marL="0" indent="0" lvl="0">
                <a:lnSpc>
                  <a:spcPts val="4595"/>
                </a:lnSpc>
                <a:spcBef>
                  <a:spcPct val="0"/>
                </a:spcBef>
              </a:pPr>
              <a:r>
                <a:rPr lang="en-US" sz="3282">
                  <a:solidFill>
                    <a:srgbClr val="FFFFFF"/>
                  </a:solidFill>
                  <a:latin typeface="Hatton Ultra-Bold"/>
                </a:rPr>
                <a:t>3</a:t>
              </a:r>
            </a:p>
          </p:txBody>
        </p:sp>
      </p:grpSp>
      <p:grpSp>
        <p:nvGrpSpPr>
          <p:cNvPr name="Group 13" id="13"/>
          <p:cNvGrpSpPr/>
          <p:nvPr/>
        </p:nvGrpSpPr>
        <p:grpSpPr>
          <a:xfrm rot="0">
            <a:off x="10214712" y="6262329"/>
            <a:ext cx="908756" cy="879489"/>
            <a:chOff x="0" y="0"/>
            <a:chExt cx="1211675" cy="1172653"/>
          </a:xfrm>
        </p:grpSpPr>
        <p:sp>
          <p:nvSpPr>
            <p:cNvPr name="Freeform 14" id="14"/>
            <p:cNvSpPr/>
            <p:nvPr/>
          </p:nvSpPr>
          <p:spPr>
            <a:xfrm flipH="true" flipV="true" rot="-10276163">
              <a:off x="71390" y="75201"/>
              <a:ext cx="1068894" cy="1022251"/>
            </a:xfrm>
            <a:custGeom>
              <a:avLst/>
              <a:gdLst/>
              <a:ahLst/>
              <a:cxnLst/>
              <a:rect r="r" b="b" t="t" l="l"/>
              <a:pathLst>
                <a:path h="1022251" w="1068894">
                  <a:moveTo>
                    <a:pt x="1068895" y="1022251"/>
                  </a:moveTo>
                  <a:lnTo>
                    <a:pt x="0" y="1022251"/>
                  </a:lnTo>
                  <a:lnTo>
                    <a:pt x="0" y="0"/>
                  </a:lnTo>
                  <a:lnTo>
                    <a:pt x="1068895" y="0"/>
                  </a:lnTo>
                  <a:lnTo>
                    <a:pt x="1068895" y="1022251"/>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5" id="15"/>
            <p:cNvSpPr txBox="true"/>
            <p:nvPr/>
          </p:nvSpPr>
          <p:spPr>
            <a:xfrm rot="0">
              <a:off x="299451" y="195499"/>
              <a:ext cx="573352" cy="749824"/>
            </a:xfrm>
            <a:prstGeom prst="rect">
              <a:avLst/>
            </a:prstGeom>
          </p:spPr>
          <p:txBody>
            <a:bodyPr anchor="t" rtlCol="false" tIns="0" lIns="0" bIns="0" rIns="0">
              <a:spAutoFit/>
            </a:bodyPr>
            <a:lstStyle/>
            <a:p>
              <a:pPr algn="ctr" marL="0" indent="0" lvl="0">
                <a:lnSpc>
                  <a:spcPts val="4595"/>
                </a:lnSpc>
                <a:spcBef>
                  <a:spcPct val="0"/>
                </a:spcBef>
              </a:pPr>
              <a:r>
                <a:rPr lang="en-US" sz="3282">
                  <a:solidFill>
                    <a:srgbClr val="FFFFFF"/>
                  </a:solidFill>
                  <a:latin typeface="Hatton Ultra-Bold"/>
                </a:rPr>
                <a:t>4</a:t>
              </a:r>
            </a:p>
          </p:txBody>
        </p:sp>
      </p:grpSp>
      <p:sp>
        <p:nvSpPr>
          <p:cNvPr name="Freeform 16" id="16"/>
          <p:cNvSpPr/>
          <p:nvPr/>
        </p:nvSpPr>
        <p:spPr>
          <a:xfrm flipH="false" flipV="false" rot="-6630706">
            <a:off x="9134243" y="-2115678"/>
            <a:ext cx="5000753" cy="4846184"/>
          </a:xfrm>
          <a:custGeom>
            <a:avLst/>
            <a:gdLst/>
            <a:ahLst/>
            <a:cxnLst/>
            <a:rect r="r" b="b" t="t" l="l"/>
            <a:pathLst>
              <a:path h="4846184" w="5000753">
                <a:moveTo>
                  <a:pt x="0" y="0"/>
                </a:moveTo>
                <a:lnTo>
                  <a:pt x="5000753" y="0"/>
                </a:lnTo>
                <a:lnTo>
                  <a:pt x="5000753" y="4846185"/>
                </a:lnTo>
                <a:lnTo>
                  <a:pt x="0" y="48461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7" id="17"/>
          <p:cNvSpPr txBox="true"/>
          <p:nvPr/>
        </p:nvSpPr>
        <p:spPr>
          <a:xfrm rot="0">
            <a:off x="282006" y="9534118"/>
            <a:ext cx="11873058" cy="405765"/>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000000"/>
                </a:solidFill>
                <a:latin typeface="DM Sans"/>
              </a:rPr>
              <a:t>Website E-Commers Pasar Tradisional Balige Menggunakan Arsitektur Microservice</a:t>
            </a:r>
          </a:p>
        </p:txBody>
      </p:sp>
      <p:sp>
        <p:nvSpPr>
          <p:cNvPr name="TextBox 18" id="18"/>
          <p:cNvSpPr txBox="true"/>
          <p:nvPr/>
        </p:nvSpPr>
        <p:spPr>
          <a:xfrm rot="0">
            <a:off x="13085323" y="9534118"/>
            <a:ext cx="3933043" cy="405765"/>
          </a:xfrm>
          <a:prstGeom prst="rect">
            <a:avLst/>
          </a:prstGeom>
        </p:spPr>
        <p:txBody>
          <a:bodyPr anchor="t" rtlCol="false" tIns="0" lIns="0" bIns="0" rIns="0">
            <a:spAutoFit/>
          </a:bodyPr>
          <a:lstStyle/>
          <a:p>
            <a:pPr algn="r" marL="0" indent="0" lvl="0">
              <a:lnSpc>
                <a:spcPts val="3359"/>
              </a:lnSpc>
              <a:spcBef>
                <a:spcPct val="0"/>
              </a:spcBef>
            </a:pPr>
            <a:r>
              <a:rPr lang="en-US" sz="2400">
                <a:solidFill>
                  <a:srgbClr val="000000"/>
                </a:solidFill>
                <a:latin typeface="DM Sans"/>
              </a:rPr>
              <a:t>Kelompok 5</a:t>
            </a:r>
          </a:p>
        </p:txBody>
      </p:sp>
      <p:sp>
        <p:nvSpPr>
          <p:cNvPr name="TextBox 19" id="19"/>
          <p:cNvSpPr txBox="true"/>
          <p:nvPr/>
        </p:nvSpPr>
        <p:spPr>
          <a:xfrm rot="0">
            <a:off x="4909236" y="6475379"/>
            <a:ext cx="4955720" cy="405765"/>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000000"/>
                </a:solidFill>
                <a:latin typeface="DM Sans"/>
              </a:rPr>
              <a:t>Produk -&gt; localhost:9011</a:t>
            </a:r>
          </a:p>
        </p:txBody>
      </p:sp>
      <p:sp>
        <p:nvSpPr>
          <p:cNvPr name="TextBox 20" id="20"/>
          <p:cNvSpPr txBox="true"/>
          <p:nvPr/>
        </p:nvSpPr>
        <p:spPr>
          <a:xfrm rot="0">
            <a:off x="11409218" y="5149382"/>
            <a:ext cx="4955720" cy="405765"/>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000000"/>
                </a:solidFill>
                <a:latin typeface="DM Sans"/>
              </a:rPr>
              <a:t>Toko -&gt; localhost:9012</a:t>
            </a:r>
          </a:p>
        </p:txBody>
      </p:sp>
      <p:sp>
        <p:nvSpPr>
          <p:cNvPr name="TextBox 21" id="21"/>
          <p:cNvSpPr txBox="true"/>
          <p:nvPr/>
        </p:nvSpPr>
        <p:spPr>
          <a:xfrm rot="0">
            <a:off x="11409218" y="6475379"/>
            <a:ext cx="4955720" cy="405765"/>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000000"/>
                </a:solidFill>
                <a:latin typeface="DM Sans"/>
              </a:rPr>
              <a:t>Ulasan -&gt; localhost:9013</a:t>
            </a:r>
          </a:p>
        </p:txBody>
      </p:sp>
      <p:grpSp>
        <p:nvGrpSpPr>
          <p:cNvPr name="Group 22" id="22"/>
          <p:cNvGrpSpPr/>
          <p:nvPr/>
        </p:nvGrpSpPr>
        <p:grpSpPr>
          <a:xfrm rot="0">
            <a:off x="10214712" y="7522818"/>
            <a:ext cx="908756" cy="879489"/>
            <a:chOff x="0" y="0"/>
            <a:chExt cx="1211675" cy="1172653"/>
          </a:xfrm>
        </p:grpSpPr>
        <p:sp>
          <p:nvSpPr>
            <p:cNvPr name="Freeform 23" id="23"/>
            <p:cNvSpPr/>
            <p:nvPr/>
          </p:nvSpPr>
          <p:spPr>
            <a:xfrm flipH="true" flipV="true" rot="-10276163">
              <a:off x="71390" y="75201"/>
              <a:ext cx="1068894" cy="1022251"/>
            </a:xfrm>
            <a:custGeom>
              <a:avLst/>
              <a:gdLst/>
              <a:ahLst/>
              <a:cxnLst/>
              <a:rect r="r" b="b" t="t" l="l"/>
              <a:pathLst>
                <a:path h="1022251" w="1068894">
                  <a:moveTo>
                    <a:pt x="1068895" y="1022251"/>
                  </a:moveTo>
                  <a:lnTo>
                    <a:pt x="0" y="1022251"/>
                  </a:lnTo>
                  <a:lnTo>
                    <a:pt x="0" y="0"/>
                  </a:lnTo>
                  <a:lnTo>
                    <a:pt x="1068895" y="0"/>
                  </a:lnTo>
                  <a:lnTo>
                    <a:pt x="1068895" y="1022251"/>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4" id="24"/>
            <p:cNvSpPr txBox="true"/>
            <p:nvPr/>
          </p:nvSpPr>
          <p:spPr>
            <a:xfrm rot="0">
              <a:off x="299451" y="195499"/>
              <a:ext cx="573352" cy="749824"/>
            </a:xfrm>
            <a:prstGeom prst="rect">
              <a:avLst/>
            </a:prstGeom>
          </p:spPr>
          <p:txBody>
            <a:bodyPr anchor="t" rtlCol="false" tIns="0" lIns="0" bIns="0" rIns="0">
              <a:spAutoFit/>
            </a:bodyPr>
            <a:lstStyle/>
            <a:p>
              <a:pPr algn="ctr" marL="0" indent="0" lvl="0">
                <a:lnSpc>
                  <a:spcPts val="4595"/>
                </a:lnSpc>
                <a:spcBef>
                  <a:spcPct val="0"/>
                </a:spcBef>
              </a:pPr>
              <a:r>
                <a:rPr lang="en-US" sz="3282">
                  <a:solidFill>
                    <a:srgbClr val="FFFFFF"/>
                  </a:solidFill>
                  <a:latin typeface="Hatton Ultra-Bold"/>
                </a:rPr>
                <a:t>5</a:t>
              </a:r>
            </a:p>
          </p:txBody>
        </p:sp>
      </p:grpSp>
      <p:sp>
        <p:nvSpPr>
          <p:cNvPr name="TextBox 25" id="25"/>
          <p:cNvSpPr txBox="true"/>
          <p:nvPr/>
        </p:nvSpPr>
        <p:spPr>
          <a:xfrm rot="0">
            <a:off x="11409218" y="7735868"/>
            <a:ext cx="4955720" cy="405765"/>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000000"/>
                </a:solidFill>
                <a:latin typeface="DM Sans"/>
              </a:rPr>
              <a:t>Kategori -&gt; localhost:2005</a:t>
            </a:r>
          </a:p>
        </p:txBody>
      </p:sp>
      <p:sp>
        <p:nvSpPr>
          <p:cNvPr name="Freeform 26" id="26"/>
          <p:cNvSpPr/>
          <p:nvPr/>
        </p:nvSpPr>
        <p:spPr>
          <a:xfrm flipH="false" flipV="false" rot="-6630706">
            <a:off x="14758924" y="-1321865"/>
            <a:ext cx="5000753" cy="4846184"/>
          </a:xfrm>
          <a:custGeom>
            <a:avLst/>
            <a:gdLst/>
            <a:ahLst/>
            <a:cxnLst/>
            <a:rect r="r" b="b" t="t" l="l"/>
            <a:pathLst>
              <a:path h="4846184" w="5000753">
                <a:moveTo>
                  <a:pt x="0" y="0"/>
                </a:moveTo>
                <a:lnTo>
                  <a:pt x="5000752" y="0"/>
                </a:lnTo>
                <a:lnTo>
                  <a:pt x="5000752" y="4846184"/>
                </a:lnTo>
                <a:lnTo>
                  <a:pt x="0" y="48461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7" id="27"/>
          <p:cNvSpPr/>
          <p:nvPr/>
        </p:nvSpPr>
        <p:spPr>
          <a:xfrm flipH="false" flipV="false" rot="-6630706">
            <a:off x="14226142" y="1869040"/>
            <a:ext cx="5000753" cy="4846184"/>
          </a:xfrm>
          <a:custGeom>
            <a:avLst/>
            <a:gdLst/>
            <a:ahLst/>
            <a:cxnLst/>
            <a:rect r="r" b="b" t="t" l="l"/>
            <a:pathLst>
              <a:path h="4846184" w="5000753">
                <a:moveTo>
                  <a:pt x="0" y="0"/>
                </a:moveTo>
                <a:lnTo>
                  <a:pt x="5000753" y="0"/>
                </a:lnTo>
                <a:lnTo>
                  <a:pt x="5000753" y="4846184"/>
                </a:lnTo>
                <a:lnTo>
                  <a:pt x="0" y="48461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2299" r="0" b="-82299"/>
            </a:stretch>
          </a:blipFill>
        </p:spPr>
      </p:sp>
      <p:sp>
        <p:nvSpPr>
          <p:cNvPr name="Freeform 3" id="3"/>
          <p:cNvSpPr/>
          <p:nvPr/>
        </p:nvSpPr>
        <p:spPr>
          <a:xfrm flipH="false" flipV="false" rot="-6630706">
            <a:off x="13971897" y="-1869269"/>
            <a:ext cx="5000753" cy="4846184"/>
          </a:xfrm>
          <a:custGeom>
            <a:avLst/>
            <a:gdLst/>
            <a:ahLst/>
            <a:cxnLst/>
            <a:rect r="r" b="b" t="t" l="l"/>
            <a:pathLst>
              <a:path h="4846184" w="5000753">
                <a:moveTo>
                  <a:pt x="0" y="0"/>
                </a:moveTo>
                <a:lnTo>
                  <a:pt x="5000753" y="0"/>
                </a:lnTo>
                <a:lnTo>
                  <a:pt x="5000753" y="4846184"/>
                </a:lnTo>
                <a:lnTo>
                  <a:pt x="0" y="4846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6630706">
            <a:off x="13397813" y="5911312"/>
            <a:ext cx="5000753" cy="4846184"/>
          </a:xfrm>
          <a:custGeom>
            <a:avLst/>
            <a:gdLst/>
            <a:ahLst/>
            <a:cxnLst/>
            <a:rect r="r" b="b" t="t" l="l"/>
            <a:pathLst>
              <a:path h="4846184" w="5000753">
                <a:moveTo>
                  <a:pt x="0" y="0"/>
                </a:moveTo>
                <a:lnTo>
                  <a:pt x="5000753" y="0"/>
                </a:lnTo>
                <a:lnTo>
                  <a:pt x="5000753" y="4846184"/>
                </a:lnTo>
                <a:lnTo>
                  <a:pt x="0" y="4846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8700" y="5491512"/>
            <a:ext cx="663775" cy="690982"/>
          </a:xfrm>
          <a:custGeom>
            <a:avLst/>
            <a:gdLst/>
            <a:ahLst/>
            <a:cxnLst/>
            <a:rect r="r" b="b" t="t" l="l"/>
            <a:pathLst>
              <a:path h="690982" w="663775">
                <a:moveTo>
                  <a:pt x="0" y="0"/>
                </a:moveTo>
                <a:lnTo>
                  <a:pt x="663775" y="0"/>
                </a:lnTo>
                <a:lnTo>
                  <a:pt x="663775" y="690982"/>
                </a:lnTo>
                <a:lnTo>
                  <a:pt x="0" y="690982"/>
                </a:lnTo>
                <a:lnTo>
                  <a:pt x="0" y="0"/>
                </a:lnTo>
                <a:close/>
              </a:path>
            </a:pathLst>
          </a:custGeom>
          <a:blipFill>
            <a:blip r:embed="rId5"/>
            <a:stretch>
              <a:fillRect l="0" t="0" r="0" b="0"/>
            </a:stretch>
          </a:blipFill>
        </p:spPr>
      </p:sp>
      <p:sp>
        <p:nvSpPr>
          <p:cNvPr name="Freeform 6" id="6"/>
          <p:cNvSpPr/>
          <p:nvPr/>
        </p:nvSpPr>
        <p:spPr>
          <a:xfrm flipH="false" flipV="false" rot="0">
            <a:off x="2048693" y="5491512"/>
            <a:ext cx="663775" cy="690982"/>
          </a:xfrm>
          <a:custGeom>
            <a:avLst/>
            <a:gdLst/>
            <a:ahLst/>
            <a:cxnLst/>
            <a:rect r="r" b="b" t="t" l="l"/>
            <a:pathLst>
              <a:path h="690982" w="663775">
                <a:moveTo>
                  <a:pt x="0" y="0"/>
                </a:moveTo>
                <a:lnTo>
                  <a:pt x="663775" y="0"/>
                </a:lnTo>
                <a:lnTo>
                  <a:pt x="663775" y="690982"/>
                </a:lnTo>
                <a:lnTo>
                  <a:pt x="0" y="690982"/>
                </a:lnTo>
                <a:lnTo>
                  <a:pt x="0" y="0"/>
                </a:lnTo>
                <a:close/>
              </a:path>
            </a:pathLst>
          </a:custGeom>
          <a:blipFill>
            <a:blip r:embed="rId6"/>
            <a:stretch>
              <a:fillRect l="0" t="0" r="0" b="0"/>
            </a:stretch>
          </a:blipFill>
        </p:spPr>
      </p:sp>
      <p:sp>
        <p:nvSpPr>
          <p:cNvPr name="Freeform 7" id="7"/>
          <p:cNvSpPr/>
          <p:nvPr/>
        </p:nvSpPr>
        <p:spPr>
          <a:xfrm flipH="false" flipV="false" rot="0">
            <a:off x="5314337" y="1028700"/>
            <a:ext cx="4657281" cy="2809555"/>
          </a:xfrm>
          <a:custGeom>
            <a:avLst/>
            <a:gdLst/>
            <a:ahLst/>
            <a:cxnLst/>
            <a:rect r="r" b="b" t="t" l="l"/>
            <a:pathLst>
              <a:path h="2809555" w="4657281">
                <a:moveTo>
                  <a:pt x="0" y="0"/>
                </a:moveTo>
                <a:lnTo>
                  <a:pt x="4657281" y="0"/>
                </a:lnTo>
                <a:lnTo>
                  <a:pt x="4657281" y="2809555"/>
                </a:lnTo>
                <a:lnTo>
                  <a:pt x="0" y="2809555"/>
                </a:lnTo>
                <a:lnTo>
                  <a:pt x="0" y="0"/>
                </a:lnTo>
                <a:close/>
              </a:path>
            </a:pathLst>
          </a:custGeom>
          <a:blipFill>
            <a:blip r:embed="rId7"/>
            <a:stretch>
              <a:fillRect l="0" t="0" r="0" b="0"/>
            </a:stretch>
          </a:blipFill>
        </p:spPr>
      </p:sp>
      <p:sp>
        <p:nvSpPr>
          <p:cNvPr name="Freeform 8" id="8"/>
          <p:cNvSpPr/>
          <p:nvPr/>
        </p:nvSpPr>
        <p:spPr>
          <a:xfrm flipH="false" flipV="false" rot="0">
            <a:off x="10191714" y="1027693"/>
            <a:ext cx="3605663" cy="3289582"/>
          </a:xfrm>
          <a:custGeom>
            <a:avLst/>
            <a:gdLst/>
            <a:ahLst/>
            <a:cxnLst/>
            <a:rect r="r" b="b" t="t" l="l"/>
            <a:pathLst>
              <a:path h="3289582" w="3605663">
                <a:moveTo>
                  <a:pt x="0" y="0"/>
                </a:moveTo>
                <a:lnTo>
                  <a:pt x="3605664" y="0"/>
                </a:lnTo>
                <a:lnTo>
                  <a:pt x="3605664" y="3289582"/>
                </a:lnTo>
                <a:lnTo>
                  <a:pt x="0" y="3289582"/>
                </a:lnTo>
                <a:lnTo>
                  <a:pt x="0" y="0"/>
                </a:lnTo>
                <a:close/>
              </a:path>
            </a:pathLst>
          </a:custGeom>
          <a:blipFill>
            <a:blip r:embed="rId8"/>
            <a:stretch>
              <a:fillRect l="0" t="0" r="0" b="0"/>
            </a:stretch>
          </a:blipFill>
        </p:spPr>
      </p:sp>
      <p:sp>
        <p:nvSpPr>
          <p:cNvPr name="Freeform 9" id="9"/>
          <p:cNvSpPr/>
          <p:nvPr/>
        </p:nvSpPr>
        <p:spPr>
          <a:xfrm flipH="false" flipV="false" rot="0">
            <a:off x="13961226" y="1027693"/>
            <a:ext cx="3318145" cy="4276403"/>
          </a:xfrm>
          <a:custGeom>
            <a:avLst/>
            <a:gdLst/>
            <a:ahLst/>
            <a:cxnLst/>
            <a:rect r="r" b="b" t="t" l="l"/>
            <a:pathLst>
              <a:path h="4276403" w="3318145">
                <a:moveTo>
                  <a:pt x="0" y="0"/>
                </a:moveTo>
                <a:lnTo>
                  <a:pt x="3318145" y="0"/>
                </a:lnTo>
                <a:lnTo>
                  <a:pt x="3318145" y="4276403"/>
                </a:lnTo>
                <a:lnTo>
                  <a:pt x="0" y="4276403"/>
                </a:lnTo>
                <a:lnTo>
                  <a:pt x="0" y="0"/>
                </a:lnTo>
                <a:close/>
              </a:path>
            </a:pathLst>
          </a:custGeom>
          <a:blipFill>
            <a:blip r:embed="rId9"/>
            <a:stretch>
              <a:fillRect l="0" t="0" r="0" b="0"/>
            </a:stretch>
          </a:blipFill>
        </p:spPr>
      </p:sp>
      <p:sp>
        <p:nvSpPr>
          <p:cNvPr name="Freeform 10" id="10"/>
          <p:cNvSpPr/>
          <p:nvPr/>
        </p:nvSpPr>
        <p:spPr>
          <a:xfrm flipH="false" flipV="false" rot="0">
            <a:off x="9439458" y="4692968"/>
            <a:ext cx="4145506" cy="3929390"/>
          </a:xfrm>
          <a:custGeom>
            <a:avLst/>
            <a:gdLst/>
            <a:ahLst/>
            <a:cxnLst/>
            <a:rect r="r" b="b" t="t" l="l"/>
            <a:pathLst>
              <a:path h="3929390" w="4145506">
                <a:moveTo>
                  <a:pt x="0" y="0"/>
                </a:moveTo>
                <a:lnTo>
                  <a:pt x="4145507" y="0"/>
                </a:lnTo>
                <a:lnTo>
                  <a:pt x="4145507" y="3929390"/>
                </a:lnTo>
                <a:lnTo>
                  <a:pt x="0" y="3929390"/>
                </a:lnTo>
                <a:lnTo>
                  <a:pt x="0" y="0"/>
                </a:lnTo>
                <a:close/>
              </a:path>
            </a:pathLst>
          </a:custGeom>
          <a:blipFill>
            <a:blip r:embed="rId10"/>
            <a:stretch>
              <a:fillRect l="0" t="0" r="0" b="0"/>
            </a:stretch>
          </a:blipFill>
        </p:spPr>
      </p:sp>
      <p:sp>
        <p:nvSpPr>
          <p:cNvPr name="Freeform 11" id="11"/>
          <p:cNvSpPr/>
          <p:nvPr/>
        </p:nvSpPr>
        <p:spPr>
          <a:xfrm flipH="false" flipV="false" rot="-6630706">
            <a:off x="-1139789" y="6835208"/>
            <a:ext cx="5000753" cy="4846184"/>
          </a:xfrm>
          <a:custGeom>
            <a:avLst/>
            <a:gdLst/>
            <a:ahLst/>
            <a:cxnLst/>
            <a:rect r="r" b="b" t="t" l="l"/>
            <a:pathLst>
              <a:path h="4846184" w="5000753">
                <a:moveTo>
                  <a:pt x="0" y="0"/>
                </a:moveTo>
                <a:lnTo>
                  <a:pt x="5000753" y="0"/>
                </a:lnTo>
                <a:lnTo>
                  <a:pt x="5000753" y="4846184"/>
                </a:lnTo>
                <a:lnTo>
                  <a:pt x="0" y="4846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1385516" y="1107190"/>
            <a:ext cx="3209641" cy="868453"/>
          </a:xfrm>
          <a:prstGeom prst="rect">
            <a:avLst/>
          </a:prstGeom>
        </p:spPr>
        <p:txBody>
          <a:bodyPr anchor="t" rtlCol="false" tIns="0" lIns="0" bIns="0" rIns="0">
            <a:spAutoFit/>
          </a:bodyPr>
          <a:lstStyle/>
          <a:p>
            <a:pPr algn="l" marL="0" indent="0" lvl="0">
              <a:lnSpc>
                <a:spcPts val="6756"/>
              </a:lnSpc>
              <a:spcBef>
                <a:spcPct val="0"/>
              </a:spcBef>
            </a:pPr>
            <a:r>
              <a:rPr lang="en-US" sz="4826">
                <a:solidFill>
                  <a:srgbClr val="FFFFFF"/>
                </a:solidFill>
                <a:latin typeface="Hatton Semi-Bold"/>
              </a:rPr>
              <a:t>DATA</a:t>
            </a:r>
          </a:p>
        </p:txBody>
      </p:sp>
      <p:sp>
        <p:nvSpPr>
          <p:cNvPr name="TextBox 13" id="13"/>
          <p:cNvSpPr txBox="true"/>
          <p:nvPr/>
        </p:nvSpPr>
        <p:spPr>
          <a:xfrm rot="0">
            <a:off x="1894801" y="2171583"/>
            <a:ext cx="3158841" cy="868453"/>
          </a:xfrm>
          <a:prstGeom prst="rect">
            <a:avLst/>
          </a:prstGeom>
        </p:spPr>
        <p:txBody>
          <a:bodyPr anchor="t" rtlCol="false" tIns="0" lIns="0" bIns="0" rIns="0">
            <a:spAutoFit/>
          </a:bodyPr>
          <a:lstStyle/>
          <a:p>
            <a:pPr algn="l" marL="0" indent="0" lvl="0">
              <a:lnSpc>
                <a:spcPts val="6756"/>
              </a:lnSpc>
              <a:spcBef>
                <a:spcPct val="0"/>
              </a:spcBef>
            </a:pPr>
            <a:r>
              <a:rPr lang="en-US" sz="4826">
                <a:solidFill>
                  <a:srgbClr val="FFFFFF"/>
                </a:solidFill>
                <a:latin typeface="Hatton Semi-Bold"/>
              </a:rPr>
              <a:t>BASE</a:t>
            </a:r>
          </a:p>
        </p:txBody>
      </p:sp>
      <p:sp>
        <p:nvSpPr>
          <p:cNvPr name="TextBox 14" id="14"/>
          <p:cNvSpPr txBox="true"/>
          <p:nvPr/>
        </p:nvSpPr>
        <p:spPr>
          <a:xfrm rot="0">
            <a:off x="282006" y="9534118"/>
            <a:ext cx="11873058" cy="405765"/>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000000"/>
                </a:solidFill>
                <a:latin typeface="DM Sans"/>
              </a:rPr>
              <a:t>Website E-Commers Pasar Tradisional Balige Menggunakan Arsitektur Microservice</a:t>
            </a:r>
          </a:p>
        </p:txBody>
      </p:sp>
      <p:sp>
        <p:nvSpPr>
          <p:cNvPr name="TextBox 15" id="15"/>
          <p:cNvSpPr txBox="true"/>
          <p:nvPr/>
        </p:nvSpPr>
        <p:spPr>
          <a:xfrm rot="0">
            <a:off x="13085323" y="9534118"/>
            <a:ext cx="3933043" cy="405765"/>
          </a:xfrm>
          <a:prstGeom prst="rect">
            <a:avLst/>
          </a:prstGeom>
        </p:spPr>
        <p:txBody>
          <a:bodyPr anchor="t" rtlCol="false" tIns="0" lIns="0" bIns="0" rIns="0">
            <a:spAutoFit/>
          </a:bodyPr>
          <a:lstStyle/>
          <a:p>
            <a:pPr algn="r" marL="0" indent="0" lvl="0">
              <a:lnSpc>
                <a:spcPts val="3359"/>
              </a:lnSpc>
              <a:spcBef>
                <a:spcPct val="0"/>
              </a:spcBef>
            </a:pPr>
            <a:r>
              <a:rPr lang="en-US" sz="2400">
                <a:solidFill>
                  <a:srgbClr val="000000"/>
                </a:solidFill>
                <a:latin typeface="DM Sans"/>
              </a:rPr>
              <a:t>Kelompok 5</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2299" r="0" b="-82299"/>
            </a:stretch>
          </a:blipFill>
        </p:spPr>
      </p:sp>
      <p:sp>
        <p:nvSpPr>
          <p:cNvPr name="Freeform 3" id="3"/>
          <p:cNvSpPr/>
          <p:nvPr/>
        </p:nvSpPr>
        <p:spPr>
          <a:xfrm flipH="false" flipV="false" rot="-6630706">
            <a:off x="13971897" y="-1869269"/>
            <a:ext cx="5000753" cy="4846184"/>
          </a:xfrm>
          <a:custGeom>
            <a:avLst/>
            <a:gdLst/>
            <a:ahLst/>
            <a:cxnLst/>
            <a:rect r="r" b="b" t="t" l="l"/>
            <a:pathLst>
              <a:path h="4846184" w="5000753">
                <a:moveTo>
                  <a:pt x="0" y="0"/>
                </a:moveTo>
                <a:lnTo>
                  <a:pt x="5000753" y="0"/>
                </a:lnTo>
                <a:lnTo>
                  <a:pt x="5000753" y="4846184"/>
                </a:lnTo>
                <a:lnTo>
                  <a:pt x="0" y="4846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6630706">
            <a:off x="13397813" y="5911312"/>
            <a:ext cx="5000753" cy="4846184"/>
          </a:xfrm>
          <a:custGeom>
            <a:avLst/>
            <a:gdLst/>
            <a:ahLst/>
            <a:cxnLst/>
            <a:rect r="r" b="b" t="t" l="l"/>
            <a:pathLst>
              <a:path h="4846184" w="5000753">
                <a:moveTo>
                  <a:pt x="0" y="0"/>
                </a:moveTo>
                <a:lnTo>
                  <a:pt x="5000753" y="0"/>
                </a:lnTo>
                <a:lnTo>
                  <a:pt x="5000753" y="4846184"/>
                </a:lnTo>
                <a:lnTo>
                  <a:pt x="0" y="4846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8700" y="5491512"/>
            <a:ext cx="663775" cy="690982"/>
          </a:xfrm>
          <a:custGeom>
            <a:avLst/>
            <a:gdLst/>
            <a:ahLst/>
            <a:cxnLst/>
            <a:rect r="r" b="b" t="t" l="l"/>
            <a:pathLst>
              <a:path h="690982" w="663775">
                <a:moveTo>
                  <a:pt x="0" y="0"/>
                </a:moveTo>
                <a:lnTo>
                  <a:pt x="663775" y="0"/>
                </a:lnTo>
                <a:lnTo>
                  <a:pt x="663775" y="690982"/>
                </a:lnTo>
                <a:lnTo>
                  <a:pt x="0" y="690982"/>
                </a:lnTo>
                <a:lnTo>
                  <a:pt x="0" y="0"/>
                </a:lnTo>
                <a:close/>
              </a:path>
            </a:pathLst>
          </a:custGeom>
          <a:blipFill>
            <a:blip r:embed="rId5"/>
            <a:stretch>
              <a:fillRect l="0" t="0" r="0" b="0"/>
            </a:stretch>
          </a:blipFill>
        </p:spPr>
      </p:sp>
      <p:sp>
        <p:nvSpPr>
          <p:cNvPr name="Freeform 6" id="6"/>
          <p:cNvSpPr/>
          <p:nvPr/>
        </p:nvSpPr>
        <p:spPr>
          <a:xfrm flipH="false" flipV="false" rot="0">
            <a:off x="2048693" y="5491512"/>
            <a:ext cx="663775" cy="690982"/>
          </a:xfrm>
          <a:custGeom>
            <a:avLst/>
            <a:gdLst/>
            <a:ahLst/>
            <a:cxnLst/>
            <a:rect r="r" b="b" t="t" l="l"/>
            <a:pathLst>
              <a:path h="690982" w="663775">
                <a:moveTo>
                  <a:pt x="0" y="0"/>
                </a:moveTo>
                <a:lnTo>
                  <a:pt x="663775" y="0"/>
                </a:lnTo>
                <a:lnTo>
                  <a:pt x="663775" y="690982"/>
                </a:lnTo>
                <a:lnTo>
                  <a:pt x="0" y="690982"/>
                </a:lnTo>
                <a:lnTo>
                  <a:pt x="0" y="0"/>
                </a:lnTo>
                <a:close/>
              </a:path>
            </a:pathLst>
          </a:custGeom>
          <a:blipFill>
            <a:blip r:embed="rId6"/>
            <a:stretch>
              <a:fillRect l="0" t="0" r="0" b="0"/>
            </a:stretch>
          </a:blipFill>
        </p:spPr>
      </p:sp>
      <p:sp>
        <p:nvSpPr>
          <p:cNvPr name="Freeform 7" id="7"/>
          <p:cNvSpPr/>
          <p:nvPr/>
        </p:nvSpPr>
        <p:spPr>
          <a:xfrm flipH="false" flipV="false" rot="-6630706">
            <a:off x="-1139789" y="6835208"/>
            <a:ext cx="5000753" cy="4846184"/>
          </a:xfrm>
          <a:custGeom>
            <a:avLst/>
            <a:gdLst/>
            <a:ahLst/>
            <a:cxnLst/>
            <a:rect r="r" b="b" t="t" l="l"/>
            <a:pathLst>
              <a:path h="4846184" w="5000753">
                <a:moveTo>
                  <a:pt x="0" y="0"/>
                </a:moveTo>
                <a:lnTo>
                  <a:pt x="5000753" y="0"/>
                </a:lnTo>
                <a:lnTo>
                  <a:pt x="5000753" y="4846184"/>
                </a:lnTo>
                <a:lnTo>
                  <a:pt x="0" y="4846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6029812" y="327080"/>
            <a:ext cx="6262953" cy="3030665"/>
          </a:xfrm>
          <a:custGeom>
            <a:avLst/>
            <a:gdLst/>
            <a:ahLst/>
            <a:cxnLst/>
            <a:rect r="r" b="b" t="t" l="l"/>
            <a:pathLst>
              <a:path h="3030665" w="6262953">
                <a:moveTo>
                  <a:pt x="0" y="0"/>
                </a:moveTo>
                <a:lnTo>
                  <a:pt x="6262953" y="0"/>
                </a:lnTo>
                <a:lnTo>
                  <a:pt x="6262953" y="3030664"/>
                </a:lnTo>
                <a:lnTo>
                  <a:pt x="0" y="3030664"/>
                </a:lnTo>
                <a:lnTo>
                  <a:pt x="0" y="0"/>
                </a:lnTo>
                <a:close/>
              </a:path>
            </a:pathLst>
          </a:custGeom>
          <a:blipFill>
            <a:blip r:embed="rId7"/>
            <a:stretch>
              <a:fillRect l="0" t="0" r="0" b="0"/>
            </a:stretch>
          </a:blipFill>
        </p:spPr>
      </p:sp>
      <p:sp>
        <p:nvSpPr>
          <p:cNvPr name="Freeform 9" id="9"/>
          <p:cNvSpPr/>
          <p:nvPr/>
        </p:nvSpPr>
        <p:spPr>
          <a:xfrm flipH="false" flipV="false" rot="0">
            <a:off x="11516836" y="1153385"/>
            <a:ext cx="6262953" cy="3038199"/>
          </a:xfrm>
          <a:custGeom>
            <a:avLst/>
            <a:gdLst/>
            <a:ahLst/>
            <a:cxnLst/>
            <a:rect r="r" b="b" t="t" l="l"/>
            <a:pathLst>
              <a:path h="3038199" w="6262953">
                <a:moveTo>
                  <a:pt x="0" y="0"/>
                </a:moveTo>
                <a:lnTo>
                  <a:pt x="6262953" y="0"/>
                </a:lnTo>
                <a:lnTo>
                  <a:pt x="6262953" y="3038198"/>
                </a:lnTo>
                <a:lnTo>
                  <a:pt x="0" y="3038198"/>
                </a:lnTo>
                <a:lnTo>
                  <a:pt x="0" y="0"/>
                </a:lnTo>
                <a:close/>
              </a:path>
            </a:pathLst>
          </a:custGeom>
          <a:blipFill>
            <a:blip r:embed="rId8"/>
            <a:stretch>
              <a:fillRect l="0" t="0" r="0" b="0"/>
            </a:stretch>
          </a:blipFill>
        </p:spPr>
      </p:sp>
      <p:sp>
        <p:nvSpPr>
          <p:cNvPr name="Freeform 10" id="10"/>
          <p:cNvSpPr/>
          <p:nvPr/>
        </p:nvSpPr>
        <p:spPr>
          <a:xfrm flipH="false" flipV="false" rot="0">
            <a:off x="2712468" y="3496609"/>
            <a:ext cx="6262953" cy="3076659"/>
          </a:xfrm>
          <a:custGeom>
            <a:avLst/>
            <a:gdLst/>
            <a:ahLst/>
            <a:cxnLst/>
            <a:rect r="r" b="b" t="t" l="l"/>
            <a:pathLst>
              <a:path h="3076659" w="6262953">
                <a:moveTo>
                  <a:pt x="0" y="0"/>
                </a:moveTo>
                <a:lnTo>
                  <a:pt x="6262953" y="0"/>
                </a:lnTo>
                <a:lnTo>
                  <a:pt x="6262953" y="3076659"/>
                </a:lnTo>
                <a:lnTo>
                  <a:pt x="0" y="3076659"/>
                </a:lnTo>
                <a:lnTo>
                  <a:pt x="0" y="0"/>
                </a:lnTo>
                <a:close/>
              </a:path>
            </a:pathLst>
          </a:custGeom>
          <a:blipFill>
            <a:blip r:embed="rId9"/>
            <a:stretch>
              <a:fillRect l="0" t="0" r="0" b="0"/>
            </a:stretch>
          </a:blipFill>
        </p:spPr>
      </p:sp>
      <p:sp>
        <p:nvSpPr>
          <p:cNvPr name="Freeform 11" id="11"/>
          <p:cNvSpPr/>
          <p:nvPr/>
        </p:nvSpPr>
        <p:spPr>
          <a:xfrm flipH="false" flipV="false" rot="0">
            <a:off x="9327846" y="3744727"/>
            <a:ext cx="6262953" cy="3033209"/>
          </a:xfrm>
          <a:custGeom>
            <a:avLst/>
            <a:gdLst/>
            <a:ahLst/>
            <a:cxnLst/>
            <a:rect r="r" b="b" t="t" l="l"/>
            <a:pathLst>
              <a:path h="3033209" w="6262953">
                <a:moveTo>
                  <a:pt x="0" y="0"/>
                </a:moveTo>
                <a:lnTo>
                  <a:pt x="6262953" y="0"/>
                </a:lnTo>
                <a:lnTo>
                  <a:pt x="6262953" y="3033209"/>
                </a:lnTo>
                <a:lnTo>
                  <a:pt x="0" y="3033209"/>
                </a:lnTo>
                <a:lnTo>
                  <a:pt x="0" y="0"/>
                </a:lnTo>
                <a:close/>
              </a:path>
            </a:pathLst>
          </a:custGeom>
          <a:blipFill>
            <a:blip r:embed="rId10"/>
            <a:stretch>
              <a:fillRect l="0" t="0" r="0" b="0"/>
            </a:stretch>
          </a:blipFill>
        </p:spPr>
      </p:sp>
      <p:sp>
        <p:nvSpPr>
          <p:cNvPr name="Freeform 12" id="12"/>
          <p:cNvSpPr/>
          <p:nvPr/>
        </p:nvSpPr>
        <p:spPr>
          <a:xfrm flipH="false" flipV="false" rot="0">
            <a:off x="4102394" y="6573268"/>
            <a:ext cx="6153456" cy="2945189"/>
          </a:xfrm>
          <a:custGeom>
            <a:avLst/>
            <a:gdLst/>
            <a:ahLst/>
            <a:cxnLst/>
            <a:rect r="r" b="b" t="t" l="l"/>
            <a:pathLst>
              <a:path h="2945189" w="6153456">
                <a:moveTo>
                  <a:pt x="0" y="0"/>
                </a:moveTo>
                <a:lnTo>
                  <a:pt x="6153456" y="0"/>
                </a:lnTo>
                <a:lnTo>
                  <a:pt x="6153456" y="2945189"/>
                </a:lnTo>
                <a:lnTo>
                  <a:pt x="0" y="2945189"/>
                </a:lnTo>
                <a:lnTo>
                  <a:pt x="0" y="0"/>
                </a:lnTo>
                <a:close/>
              </a:path>
            </a:pathLst>
          </a:custGeom>
          <a:blipFill>
            <a:blip r:embed="rId11"/>
            <a:stretch>
              <a:fillRect l="0" t="0" r="0" b="0"/>
            </a:stretch>
          </a:blipFill>
        </p:spPr>
      </p:sp>
      <p:sp>
        <p:nvSpPr>
          <p:cNvPr name="Freeform 13" id="13"/>
          <p:cNvSpPr/>
          <p:nvPr/>
        </p:nvSpPr>
        <p:spPr>
          <a:xfrm flipH="false" flipV="false" rot="0">
            <a:off x="11401466" y="6573268"/>
            <a:ext cx="6248020" cy="2958047"/>
          </a:xfrm>
          <a:custGeom>
            <a:avLst/>
            <a:gdLst/>
            <a:ahLst/>
            <a:cxnLst/>
            <a:rect r="r" b="b" t="t" l="l"/>
            <a:pathLst>
              <a:path h="2958047" w="6248020">
                <a:moveTo>
                  <a:pt x="0" y="0"/>
                </a:moveTo>
                <a:lnTo>
                  <a:pt x="6248020" y="0"/>
                </a:lnTo>
                <a:lnTo>
                  <a:pt x="6248020" y="2958047"/>
                </a:lnTo>
                <a:lnTo>
                  <a:pt x="0" y="2958047"/>
                </a:lnTo>
                <a:lnTo>
                  <a:pt x="0" y="0"/>
                </a:lnTo>
                <a:close/>
              </a:path>
            </a:pathLst>
          </a:custGeom>
          <a:blipFill>
            <a:blip r:embed="rId12"/>
            <a:stretch>
              <a:fillRect l="0" t="0" r="0" b="0"/>
            </a:stretch>
          </a:blipFill>
        </p:spPr>
      </p:sp>
      <p:sp>
        <p:nvSpPr>
          <p:cNvPr name="TextBox 14" id="14"/>
          <p:cNvSpPr txBox="true"/>
          <p:nvPr/>
        </p:nvSpPr>
        <p:spPr>
          <a:xfrm rot="0">
            <a:off x="1385516" y="1107190"/>
            <a:ext cx="3209641" cy="868453"/>
          </a:xfrm>
          <a:prstGeom prst="rect">
            <a:avLst/>
          </a:prstGeom>
        </p:spPr>
        <p:txBody>
          <a:bodyPr anchor="t" rtlCol="false" tIns="0" lIns="0" bIns="0" rIns="0">
            <a:spAutoFit/>
          </a:bodyPr>
          <a:lstStyle/>
          <a:p>
            <a:pPr algn="l" marL="0" indent="0" lvl="0">
              <a:lnSpc>
                <a:spcPts val="6756"/>
              </a:lnSpc>
              <a:spcBef>
                <a:spcPct val="0"/>
              </a:spcBef>
            </a:pPr>
            <a:r>
              <a:rPr lang="en-US" sz="4826">
                <a:solidFill>
                  <a:srgbClr val="FFFFFF"/>
                </a:solidFill>
                <a:latin typeface="Hatton Semi-Bold"/>
              </a:rPr>
              <a:t>DESIGN</a:t>
            </a:r>
          </a:p>
        </p:txBody>
      </p:sp>
      <p:sp>
        <p:nvSpPr>
          <p:cNvPr name="TextBox 15" id="15"/>
          <p:cNvSpPr txBox="true"/>
          <p:nvPr/>
        </p:nvSpPr>
        <p:spPr>
          <a:xfrm rot="0">
            <a:off x="1028700" y="2171583"/>
            <a:ext cx="4024942" cy="868453"/>
          </a:xfrm>
          <a:prstGeom prst="rect">
            <a:avLst/>
          </a:prstGeom>
        </p:spPr>
        <p:txBody>
          <a:bodyPr anchor="t" rtlCol="false" tIns="0" lIns="0" bIns="0" rIns="0">
            <a:spAutoFit/>
          </a:bodyPr>
          <a:lstStyle/>
          <a:p>
            <a:pPr algn="l" marL="0" indent="0" lvl="0">
              <a:lnSpc>
                <a:spcPts val="6756"/>
              </a:lnSpc>
              <a:spcBef>
                <a:spcPct val="0"/>
              </a:spcBef>
            </a:pPr>
            <a:r>
              <a:rPr lang="en-US" sz="4826">
                <a:solidFill>
                  <a:srgbClr val="FFFFFF"/>
                </a:solidFill>
                <a:latin typeface="Hatton Semi-Bold"/>
              </a:rPr>
              <a:t>INTERFACE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2299" r="0" b="-82299"/>
            </a:stretch>
          </a:blipFill>
        </p:spPr>
      </p:sp>
      <p:sp>
        <p:nvSpPr>
          <p:cNvPr name="Freeform 3" id="3"/>
          <p:cNvSpPr/>
          <p:nvPr/>
        </p:nvSpPr>
        <p:spPr>
          <a:xfrm flipH="false" flipV="false" rot="3030820">
            <a:off x="2258726" y="4393347"/>
            <a:ext cx="5000753" cy="4846184"/>
          </a:xfrm>
          <a:custGeom>
            <a:avLst/>
            <a:gdLst/>
            <a:ahLst/>
            <a:cxnLst/>
            <a:rect r="r" b="b" t="t" l="l"/>
            <a:pathLst>
              <a:path h="4846184" w="5000753">
                <a:moveTo>
                  <a:pt x="0" y="0"/>
                </a:moveTo>
                <a:lnTo>
                  <a:pt x="5000753" y="0"/>
                </a:lnTo>
                <a:lnTo>
                  <a:pt x="5000753" y="4846184"/>
                </a:lnTo>
                <a:lnTo>
                  <a:pt x="0" y="4846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5514009">
            <a:off x="5352721" y="780410"/>
            <a:ext cx="6084290" cy="8726180"/>
          </a:xfrm>
          <a:custGeom>
            <a:avLst/>
            <a:gdLst/>
            <a:ahLst/>
            <a:cxnLst/>
            <a:rect r="r" b="b" t="t" l="l"/>
            <a:pathLst>
              <a:path h="8726180" w="6084290">
                <a:moveTo>
                  <a:pt x="6084291" y="0"/>
                </a:moveTo>
                <a:lnTo>
                  <a:pt x="0" y="0"/>
                </a:lnTo>
                <a:lnTo>
                  <a:pt x="0" y="8726180"/>
                </a:lnTo>
                <a:lnTo>
                  <a:pt x="6084291" y="8726180"/>
                </a:lnTo>
                <a:lnTo>
                  <a:pt x="6084291" y="0"/>
                </a:lnTo>
                <a:close/>
              </a:path>
            </a:pathLst>
          </a:custGeom>
          <a:blipFill>
            <a:blip r:embed="rId5"/>
            <a:stretch>
              <a:fillRect l="-3065" t="0" r="-3065" b="0"/>
            </a:stretch>
          </a:blipFill>
        </p:spPr>
      </p:sp>
      <p:sp>
        <p:nvSpPr>
          <p:cNvPr name="TextBox 5" id="5"/>
          <p:cNvSpPr txBox="true"/>
          <p:nvPr/>
        </p:nvSpPr>
        <p:spPr>
          <a:xfrm rot="-278779">
            <a:off x="5619405" y="3660081"/>
            <a:ext cx="4815133" cy="1595700"/>
          </a:xfrm>
          <a:prstGeom prst="rect">
            <a:avLst/>
          </a:prstGeom>
        </p:spPr>
        <p:txBody>
          <a:bodyPr anchor="t" rtlCol="false" tIns="0" lIns="0" bIns="0" rIns="0">
            <a:spAutoFit/>
          </a:bodyPr>
          <a:lstStyle/>
          <a:p>
            <a:pPr algn="ctr" marL="0" indent="0" lvl="0">
              <a:lnSpc>
                <a:spcPts val="12319"/>
              </a:lnSpc>
              <a:spcBef>
                <a:spcPct val="0"/>
              </a:spcBef>
            </a:pPr>
            <a:r>
              <a:rPr lang="en-US" sz="8799" u="none">
                <a:solidFill>
                  <a:srgbClr val="FFFFFF"/>
                </a:solidFill>
                <a:latin typeface="Hatton Semi-Bold"/>
              </a:rPr>
              <a:t>Thank</a:t>
            </a:r>
          </a:p>
        </p:txBody>
      </p:sp>
      <p:sp>
        <p:nvSpPr>
          <p:cNvPr name="TextBox 6" id="6"/>
          <p:cNvSpPr txBox="true"/>
          <p:nvPr/>
        </p:nvSpPr>
        <p:spPr>
          <a:xfrm rot="-278779">
            <a:off x="8076135" y="5492901"/>
            <a:ext cx="3073391" cy="1595700"/>
          </a:xfrm>
          <a:prstGeom prst="rect">
            <a:avLst/>
          </a:prstGeom>
        </p:spPr>
        <p:txBody>
          <a:bodyPr anchor="t" rtlCol="false" tIns="0" lIns="0" bIns="0" rIns="0">
            <a:spAutoFit/>
          </a:bodyPr>
          <a:lstStyle/>
          <a:p>
            <a:pPr algn="ctr" marL="0" indent="0" lvl="0">
              <a:lnSpc>
                <a:spcPts val="12319"/>
              </a:lnSpc>
              <a:spcBef>
                <a:spcPct val="0"/>
              </a:spcBef>
            </a:pPr>
            <a:r>
              <a:rPr lang="en-US" sz="8799" u="none">
                <a:solidFill>
                  <a:srgbClr val="FFFFFF"/>
                </a:solidFill>
                <a:latin typeface="Hatton Semi-Bold"/>
              </a:rPr>
              <a:t>you!</a:t>
            </a:r>
          </a:p>
        </p:txBody>
      </p:sp>
      <p:grpSp>
        <p:nvGrpSpPr>
          <p:cNvPr name="Group 7" id="7"/>
          <p:cNvGrpSpPr/>
          <p:nvPr/>
        </p:nvGrpSpPr>
        <p:grpSpPr>
          <a:xfrm rot="0">
            <a:off x="12018961" y="4127926"/>
            <a:ext cx="2246396" cy="2221634"/>
            <a:chOff x="0" y="0"/>
            <a:chExt cx="2995195" cy="2962178"/>
          </a:xfrm>
        </p:grpSpPr>
        <p:sp>
          <p:nvSpPr>
            <p:cNvPr name="Freeform 8" id="8"/>
            <p:cNvSpPr/>
            <p:nvPr/>
          </p:nvSpPr>
          <p:spPr>
            <a:xfrm flipH="false" flipV="false" rot="455434">
              <a:off x="162162" y="164869"/>
              <a:ext cx="2670871" cy="2632441"/>
            </a:xfrm>
            <a:custGeom>
              <a:avLst/>
              <a:gdLst/>
              <a:ahLst/>
              <a:cxnLst/>
              <a:rect r="r" b="b" t="t" l="l"/>
              <a:pathLst>
                <a:path h="2632441" w="2670871">
                  <a:moveTo>
                    <a:pt x="0" y="0"/>
                  </a:moveTo>
                  <a:lnTo>
                    <a:pt x="2670871" y="0"/>
                  </a:lnTo>
                  <a:lnTo>
                    <a:pt x="2670871" y="2632441"/>
                  </a:lnTo>
                  <a:lnTo>
                    <a:pt x="0" y="2632441"/>
                  </a:lnTo>
                  <a:lnTo>
                    <a:pt x="0" y="0"/>
                  </a:lnTo>
                  <a:close/>
                </a:path>
              </a:pathLst>
            </a:custGeom>
            <a:blipFill>
              <a:blip r:embed="rId6"/>
              <a:stretch>
                <a:fillRect l="0" t="0" r="0" b="0"/>
              </a:stretch>
            </a:blipFill>
          </p:spPr>
        </p:sp>
        <p:sp>
          <p:nvSpPr>
            <p:cNvPr name="Freeform 9" id="9"/>
            <p:cNvSpPr/>
            <p:nvPr/>
          </p:nvSpPr>
          <p:spPr>
            <a:xfrm flipH="false" flipV="false" rot="-10253255">
              <a:off x="1253043" y="92761"/>
              <a:ext cx="1204017" cy="408864"/>
            </a:xfrm>
            <a:custGeom>
              <a:avLst/>
              <a:gdLst/>
              <a:ahLst/>
              <a:cxnLst/>
              <a:rect r="r" b="b" t="t" l="l"/>
              <a:pathLst>
                <a:path h="408864" w="1204017">
                  <a:moveTo>
                    <a:pt x="0" y="0"/>
                  </a:moveTo>
                  <a:lnTo>
                    <a:pt x="1204016" y="0"/>
                  </a:lnTo>
                  <a:lnTo>
                    <a:pt x="1204016" y="408864"/>
                  </a:lnTo>
                  <a:lnTo>
                    <a:pt x="0" y="408864"/>
                  </a:lnTo>
                  <a:lnTo>
                    <a:pt x="0" y="0"/>
                  </a:lnTo>
                  <a:close/>
                </a:path>
              </a:pathLst>
            </a:custGeom>
            <a:blipFill>
              <a:blip r:embed="rId7"/>
              <a:stretch>
                <a:fillRect l="0" t="0" r="0" b="0"/>
              </a:stretch>
            </a:blipFill>
          </p:spPr>
        </p:sp>
        <p:sp>
          <p:nvSpPr>
            <p:cNvPr name="TextBox 10" id="10"/>
            <p:cNvSpPr txBox="true"/>
            <p:nvPr/>
          </p:nvSpPr>
          <p:spPr>
            <a:xfrm rot="455434">
              <a:off x="634242" y="761936"/>
              <a:ext cx="1756048" cy="1465972"/>
            </a:xfrm>
            <a:prstGeom prst="rect">
              <a:avLst/>
            </a:prstGeom>
          </p:spPr>
          <p:txBody>
            <a:bodyPr anchor="t" rtlCol="false" tIns="0" lIns="0" bIns="0" rIns="0">
              <a:spAutoFit/>
            </a:bodyPr>
            <a:lstStyle/>
            <a:p>
              <a:pPr algn="ctr">
                <a:lnSpc>
                  <a:spcPts val="2205"/>
                </a:lnSpc>
              </a:pPr>
              <a:r>
                <a:rPr lang="en-US" sz="2100">
                  <a:solidFill>
                    <a:srgbClr val="000000"/>
                  </a:solidFill>
                  <a:latin typeface="Courier Prime"/>
                </a:rPr>
                <a:t>Have a great day ahead.</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DAGFQWs1pnQ</dc:identifier>
  <dcterms:modified xsi:type="dcterms:W3CDTF">2011-08-01T06:04:30Z</dcterms:modified>
  <cp:revision>1</cp:revision>
  <dc:title>PASTI Kelompok 5</dc:title>
</cp:coreProperties>
</file>